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Lst>
  <p:sldSz cx="7315200" cy="960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78" autoAdjust="0"/>
    <p:restoredTop sz="94660"/>
  </p:normalViewPr>
  <p:slideViewPr>
    <p:cSldViewPr snapToGrid="0" snapToObjects="1">
      <p:cViewPr>
        <p:scale>
          <a:sx n="100" d="100"/>
          <a:sy n="100" d="100"/>
        </p:scale>
        <p:origin x="304" y="-2700"/>
      </p:cViewPr>
      <p:guideLst>
        <p:guide orient="horz" pos="3024"/>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C7D48-4EB3-9640-A2B7-1FD2933050E9}"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C7D48-4EB3-9640-A2B7-1FD2933050E9}"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C7D48-4EB3-9640-A2B7-1FD2933050E9}" type="datetimeFigureOut">
              <a:rPr lang="en-US" smtClean="0"/>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C7D48-4EB3-9640-A2B7-1FD2933050E9}" type="datetimeFigureOut">
              <a:rPr lang="en-US" smtClean="0"/>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C7D48-4EB3-9640-A2B7-1FD2933050E9}" type="datetimeFigureOut">
              <a:rPr lang="en-US" smtClean="0"/>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F33C7D48-4EB3-9640-A2B7-1FD2933050E9}" type="datetimeFigureOut">
              <a:rPr lang="en-US" smtClean="0"/>
              <a:t>11/30/2018</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BAF68FB7-761F-054D-A254-D0C26B5291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91320" y="1551246"/>
            <a:ext cx="4608128" cy="1569660"/>
          </a:xfrm>
          <a:prstGeom prst="rect">
            <a:avLst/>
          </a:prstGeom>
          <a:noFill/>
        </p:spPr>
        <p:txBody>
          <a:bodyPr wrap="square" rtlCol="0">
            <a:spAutoFit/>
          </a:bodyPr>
          <a:lstStyle/>
          <a:p>
            <a:pPr algn="ctr"/>
            <a:r>
              <a:rPr lang="en-US" sz="3200" dirty="0">
                <a:latin typeface="KG Second Chances Solid" panose="02000000000000000000" pitchFamily="2" charset="0"/>
              </a:rPr>
              <a:t>Mrs. </a:t>
            </a:r>
            <a:r>
              <a:rPr lang="en-US" sz="3200" dirty="0" err="1">
                <a:latin typeface="KG Second Chances Solid" panose="02000000000000000000" pitchFamily="2" charset="0"/>
              </a:rPr>
              <a:t>Schwabauer’s</a:t>
            </a:r>
            <a:endParaRPr lang="en-US" sz="3200" dirty="0">
              <a:latin typeface="KG Second Chances Solid" panose="02000000000000000000" pitchFamily="2" charset="0"/>
            </a:endParaRPr>
          </a:p>
          <a:p>
            <a:pPr algn="ctr"/>
            <a:r>
              <a:rPr lang="en-US" sz="3200" dirty="0">
                <a:latin typeface="KG Second Chances Solid" panose="02000000000000000000" pitchFamily="2" charset="0"/>
              </a:rPr>
              <a:t>First Grade</a:t>
            </a:r>
          </a:p>
          <a:p>
            <a:pPr algn="ctr"/>
            <a:r>
              <a:rPr lang="en-US" sz="1400" dirty="0">
                <a:solidFill>
                  <a:srgbClr val="FF6600"/>
                </a:solidFill>
                <a:latin typeface="KG Second Chances Solid" panose="02000000000000000000" pitchFamily="2" charset="0"/>
              </a:rPr>
              <a:t>Week of </a:t>
            </a:r>
            <a:r>
              <a:rPr lang="en-US" sz="1400" dirty="0" smtClean="0">
                <a:solidFill>
                  <a:srgbClr val="FF6600"/>
                </a:solidFill>
                <a:latin typeface="KG Second Chances Solid" panose="02000000000000000000" pitchFamily="2" charset="0"/>
              </a:rPr>
              <a:t>November 26-30, </a:t>
            </a:r>
            <a:r>
              <a:rPr lang="en-US" sz="1400" dirty="0">
                <a:solidFill>
                  <a:srgbClr val="FF6600"/>
                </a:solidFill>
                <a:latin typeface="KG Second Chances Solid" panose="02000000000000000000" pitchFamily="2" charset="0"/>
              </a:rPr>
              <a:t>2018</a:t>
            </a:r>
          </a:p>
          <a:p>
            <a:pPr algn="ctr"/>
            <a:endParaRPr lang="en-US" dirty="0"/>
          </a:p>
        </p:txBody>
      </p:sp>
      <p:sp>
        <p:nvSpPr>
          <p:cNvPr id="3" name="TextBox 2"/>
          <p:cNvSpPr txBox="1"/>
          <p:nvPr/>
        </p:nvSpPr>
        <p:spPr>
          <a:xfrm>
            <a:off x="3648790" y="3905481"/>
            <a:ext cx="3175212" cy="2192908"/>
          </a:xfrm>
          <a:prstGeom prst="rect">
            <a:avLst/>
          </a:prstGeom>
          <a:noFill/>
        </p:spPr>
        <p:txBody>
          <a:bodyPr wrap="square" rtlCol="0">
            <a:spAutoFit/>
          </a:bodyPr>
          <a:lstStyle/>
          <a:p>
            <a:r>
              <a:rPr lang="en-US" sz="1050" dirty="0" smtClean="0">
                <a:solidFill>
                  <a:srgbClr val="FF0000"/>
                </a:solidFill>
                <a:latin typeface="KG Second Chances Solid" panose="02000000000000000000" pitchFamily="2" charset="0"/>
              </a:rPr>
              <a:t>*The December Reading Challenge has been sent home.  Please have your student read a total of 10 books by December 18.  That is the day we will be celebrating with the Polar Express and wearing pajamas all day.</a:t>
            </a:r>
          </a:p>
          <a:p>
            <a:r>
              <a:rPr lang="en-US" sz="1050" dirty="0" smtClean="0">
                <a:solidFill>
                  <a:srgbClr val="C00000"/>
                </a:solidFill>
                <a:latin typeface="KG Second Chances Solid" panose="02000000000000000000" pitchFamily="2" charset="0"/>
              </a:rPr>
              <a:t>*We are asking students to bring in $2 for their holiday gifts</a:t>
            </a:r>
            <a:r>
              <a:rPr lang="en-US" sz="1050" smtClean="0">
                <a:solidFill>
                  <a:srgbClr val="C00000"/>
                </a:solidFill>
                <a:latin typeface="KG Second Chances Solid" panose="02000000000000000000" pitchFamily="2" charset="0"/>
              </a:rPr>
              <a:t>.  </a:t>
            </a:r>
            <a:r>
              <a:rPr lang="en-US" sz="1050" smtClean="0">
                <a:solidFill>
                  <a:srgbClr val="C00000"/>
                </a:solidFill>
                <a:latin typeface="KG Second Chances Solid" panose="02000000000000000000" pitchFamily="2" charset="0"/>
              </a:rPr>
              <a:t>This </a:t>
            </a:r>
            <a:r>
              <a:rPr lang="en-US" sz="1050" dirty="0" smtClean="0">
                <a:solidFill>
                  <a:srgbClr val="C00000"/>
                </a:solidFill>
                <a:latin typeface="KG Second Chances Solid" panose="02000000000000000000" pitchFamily="2" charset="0"/>
              </a:rPr>
              <a:t>year’s gift is pretty awesome and the money we collect is to pay for materials. It would be helpful if you could send the money to school by next Friday, December 7. Thank you!</a:t>
            </a:r>
          </a:p>
        </p:txBody>
      </p:sp>
      <p:sp>
        <p:nvSpPr>
          <p:cNvPr id="4" name="TextBox 3"/>
          <p:cNvSpPr txBox="1"/>
          <p:nvPr/>
        </p:nvSpPr>
        <p:spPr>
          <a:xfrm>
            <a:off x="211681" y="3855467"/>
            <a:ext cx="3312569" cy="2292935"/>
          </a:xfrm>
          <a:prstGeom prst="rect">
            <a:avLst/>
          </a:prstGeom>
          <a:noFill/>
        </p:spPr>
        <p:txBody>
          <a:bodyPr wrap="square" rtlCol="0">
            <a:spAutoFit/>
          </a:bodyPr>
          <a:lstStyle/>
          <a:p>
            <a:r>
              <a:rPr lang="en-US" sz="1100" u="sng" dirty="0" smtClean="0">
                <a:solidFill>
                  <a:schemeClr val="accent6">
                    <a:lumMod val="50000"/>
                  </a:schemeClr>
                </a:solidFill>
                <a:latin typeface="KG Second Chances Solid" panose="02000000000000000000" pitchFamily="2" charset="0"/>
              </a:rPr>
              <a:t>December </a:t>
            </a:r>
            <a:r>
              <a:rPr lang="en-US" sz="1100" u="sng" dirty="0" smtClean="0">
                <a:solidFill>
                  <a:schemeClr val="accent6">
                    <a:lumMod val="50000"/>
                  </a:schemeClr>
                </a:solidFill>
                <a:latin typeface="KG Second Chances Solid" panose="02000000000000000000" pitchFamily="2" charset="0"/>
              </a:rPr>
              <a:t>6</a:t>
            </a:r>
            <a:r>
              <a:rPr lang="en-US" sz="1100" dirty="0" smtClean="0">
                <a:solidFill>
                  <a:schemeClr val="accent6">
                    <a:lumMod val="50000"/>
                  </a:schemeClr>
                </a:solidFill>
                <a:latin typeface="KG Second Chances Solid" panose="02000000000000000000" pitchFamily="2" charset="0"/>
              </a:rPr>
              <a:t>: Field Trip to Theater for Young America and </a:t>
            </a:r>
            <a:r>
              <a:rPr lang="en-US" sz="1100" dirty="0" smtClean="0">
                <a:solidFill>
                  <a:schemeClr val="accent6">
                    <a:lumMod val="50000"/>
                  </a:schemeClr>
                </a:solidFill>
                <a:latin typeface="KG Second Chances Solid" panose="02000000000000000000" pitchFamily="2" charset="0"/>
              </a:rPr>
              <a:t>Kaleidoscope (please send a lunch fo</a:t>
            </a:r>
            <a:r>
              <a:rPr lang="en-US" sz="1100" dirty="0" smtClean="0">
                <a:solidFill>
                  <a:schemeClr val="accent6">
                    <a:lumMod val="50000"/>
                  </a:schemeClr>
                </a:solidFill>
                <a:latin typeface="KG Second Chances Solid" panose="02000000000000000000" pitchFamily="2" charset="0"/>
              </a:rPr>
              <a:t>r your student)</a:t>
            </a:r>
            <a:r>
              <a:rPr lang="en-US" sz="1100" dirty="0" smtClean="0">
                <a:solidFill>
                  <a:schemeClr val="accent6">
                    <a:lumMod val="50000"/>
                  </a:schemeClr>
                </a:solidFill>
                <a:latin typeface="KG Second Chances Solid" panose="02000000000000000000" pitchFamily="2" charset="0"/>
              </a:rPr>
              <a:t> </a:t>
            </a:r>
            <a:endParaRPr lang="en-US" sz="1100" dirty="0" smtClean="0">
              <a:solidFill>
                <a:schemeClr val="accent6">
                  <a:lumMod val="50000"/>
                </a:schemeClr>
              </a:solidFill>
              <a:latin typeface="KG Second Chances Solid" panose="02000000000000000000" pitchFamily="2" charset="0"/>
            </a:endParaRPr>
          </a:p>
          <a:p>
            <a:endParaRPr lang="en-US" sz="1100" dirty="0" smtClean="0">
              <a:solidFill>
                <a:schemeClr val="accent6">
                  <a:lumMod val="50000"/>
                </a:schemeClr>
              </a:solidFill>
              <a:latin typeface="KG Second Chances Solid" panose="02000000000000000000" pitchFamily="2" charset="0"/>
            </a:endParaRPr>
          </a:p>
          <a:p>
            <a:r>
              <a:rPr lang="en-US" sz="1100" u="sng" dirty="0" smtClean="0">
                <a:solidFill>
                  <a:schemeClr val="accent6">
                    <a:lumMod val="50000"/>
                  </a:schemeClr>
                </a:solidFill>
                <a:latin typeface="KG Second Chances Solid" panose="02000000000000000000" pitchFamily="2" charset="0"/>
              </a:rPr>
              <a:t>December 18</a:t>
            </a:r>
            <a:r>
              <a:rPr lang="en-US" sz="1100" dirty="0" smtClean="0">
                <a:solidFill>
                  <a:schemeClr val="accent6">
                    <a:lumMod val="50000"/>
                  </a:schemeClr>
                </a:solidFill>
                <a:latin typeface="KG Second Chances Solid" panose="02000000000000000000" pitchFamily="2" charset="0"/>
              </a:rPr>
              <a:t>: December Reading Celebration</a:t>
            </a:r>
          </a:p>
          <a:p>
            <a:endParaRPr lang="en-US" sz="1100" dirty="0">
              <a:solidFill>
                <a:schemeClr val="accent6">
                  <a:lumMod val="50000"/>
                </a:schemeClr>
              </a:solidFill>
              <a:latin typeface="KG Second Chances Solid" panose="02000000000000000000" pitchFamily="2" charset="0"/>
            </a:endParaRPr>
          </a:p>
          <a:p>
            <a:r>
              <a:rPr lang="en-US" sz="1100" u="sng" dirty="0" smtClean="0">
                <a:solidFill>
                  <a:schemeClr val="accent6">
                    <a:lumMod val="50000"/>
                  </a:schemeClr>
                </a:solidFill>
                <a:latin typeface="KG Second Chances Solid" panose="02000000000000000000" pitchFamily="2" charset="0"/>
              </a:rPr>
              <a:t>December 20</a:t>
            </a:r>
            <a:r>
              <a:rPr lang="en-US" sz="1100" dirty="0" smtClean="0">
                <a:solidFill>
                  <a:schemeClr val="accent6">
                    <a:lumMod val="50000"/>
                  </a:schemeClr>
                </a:solidFill>
                <a:latin typeface="KG Second Chances Solid" panose="02000000000000000000" pitchFamily="2" charset="0"/>
              </a:rPr>
              <a:t>: Winter Party with dismissal at 11:45.</a:t>
            </a:r>
          </a:p>
          <a:p>
            <a:endParaRPr lang="en-US" sz="1100" dirty="0">
              <a:solidFill>
                <a:schemeClr val="accent6">
                  <a:lumMod val="50000"/>
                </a:schemeClr>
              </a:solidFill>
              <a:latin typeface="KG Second Chances Solid" panose="02000000000000000000" pitchFamily="2" charset="0"/>
            </a:endParaRPr>
          </a:p>
          <a:p>
            <a:r>
              <a:rPr lang="en-US" sz="1100" u="sng" dirty="0" smtClean="0">
                <a:solidFill>
                  <a:schemeClr val="accent6">
                    <a:lumMod val="50000"/>
                  </a:schemeClr>
                </a:solidFill>
                <a:latin typeface="KG Second Chances Solid" panose="02000000000000000000" pitchFamily="2" charset="0"/>
              </a:rPr>
              <a:t>December 21-Jan. 6</a:t>
            </a:r>
            <a:r>
              <a:rPr lang="en-US" sz="1100" dirty="0" smtClean="0">
                <a:solidFill>
                  <a:schemeClr val="accent6">
                    <a:lumMod val="50000"/>
                  </a:schemeClr>
                </a:solidFill>
                <a:latin typeface="KG Second Chances Solid" panose="02000000000000000000" pitchFamily="2" charset="0"/>
              </a:rPr>
              <a:t>: Winter Break</a:t>
            </a:r>
          </a:p>
          <a:p>
            <a:endParaRPr lang="en-US" sz="1100" dirty="0">
              <a:solidFill>
                <a:schemeClr val="accent6">
                  <a:lumMod val="50000"/>
                </a:schemeClr>
              </a:solidFill>
              <a:latin typeface="KG Second Chances Solid" panose="02000000000000000000" pitchFamily="2" charset="0"/>
            </a:endParaRPr>
          </a:p>
          <a:p>
            <a:r>
              <a:rPr lang="en-US" sz="1100" u="sng" dirty="0" smtClean="0">
                <a:solidFill>
                  <a:schemeClr val="accent6">
                    <a:lumMod val="50000"/>
                  </a:schemeClr>
                </a:solidFill>
                <a:latin typeface="KG Second Chances Solid" panose="02000000000000000000" pitchFamily="2" charset="0"/>
              </a:rPr>
              <a:t>January 7</a:t>
            </a:r>
            <a:r>
              <a:rPr lang="en-US" sz="1100" dirty="0" smtClean="0">
                <a:solidFill>
                  <a:schemeClr val="accent6">
                    <a:lumMod val="50000"/>
                  </a:schemeClr>
                </a:solidFill>
                <a:latin typeface="KG Second Chances Solid" panose="02000000000000000000" pitchFamily="2" charset="0"/>
              </a:rPr>
              <a:t>: School Resumes</a:t>
            </a:r>
            <a:endParaRPr lang="en-US" sz="1100" dirty="0">
              <a:solidFill>
                <a:schemeClr val="accent6">
                  <a:lumMod val="50000"/>
                </a:schemeClr>
              </a:solidFill>
              <a:latin typeface="KG Second Chances Solid" panose="02000000000000000000" pitchFamily="2" charset="0"/>
            </a:endParaRPr>
          </a:p>
        </p:txBody>
      </p:sp>
      <p:sp>
        <p:nvSpPr>
          <p:cNvPr id="5" name="TextBox 4"/>
          <p:cNvSpPr txBox="1"/>
          <p:nvPr/>
        </p:nvSpPr>
        <p:spPr>
          <a:xfrm>
            <a:off x="211681" y="7134225"/>
            <a:ext cx="5303294" cy="2862322"/>
          </a:xfrm>
          <a:prstGeom prst="rect">
            <a:avLst/>
          </a:prstGeom>
          <a:noFill/>
        </p:spPr>
        <p:txBody>
          <a:bodyPr wrap="square" rtlCol="0">
            <a:spAutoFit/>
          </a:bodyPr>
          <a:lstStyle/>
          <a:p>
            <a:r>
              <a:rPr lang="en-US" sz="1200" dirty="0">
                <a:latin typeface="KG Second Chances Solid" panose="02000000000000000000" pitchFamily="2" charset="0"/>
              </a:rPr>
              <a:t>Here are the goals for the week:</a:t>
            </a:r>
          </a:p>
          <a:p>
            <a:r>
              <a:rPr lang="en-US" sz="1200" dirty="0">
                <a:solidFill>
                  <a:schemeClr val="accent6">
                    <a:lumMod val="75000"/>
                  </a:schemeClr>
                </a:solidFill>
                <a:latin typeface="KG Second Chances Solid" panose="02000000000000000000" pitchFamily="2" charset="0"/>
              </a:rPr>
              <a:t>*I can read and write </a:t>
            </a:r>
            <a:r>
              <a:rPr lang="en-US" sz="1200" dirty="0" smtClean="0">
                <a:solidFill>
                  <a:schemeClr val="accent6">
                    <a:lumMod val="75000"/>
                  </a:schemeClr>
                </a:solidFill>
                <a:latin typeface="KG Second Chances Solid" panose="02000000000000000000" pitchFamily="2" charset="0"/>
              </a:rPr>
              <a:t>Long o words.</a:t>
            </a:r>
            <a:endParaRPr lang="en-US" sz="1200" dirty="0">
              <a:solidFill>
                <a:schemeClr val="accent6">
                  <a:lumMod val="75000"/>
                </a:schemeClr>
              </a:solidFill>
              <a:latin typeface="KG Second Chances Solid" panose="02000000000000000000" pitchFamily="2" charset="0"/>
            </a:endParaRPr>
          </a:p>
          <a:p>
            <a:r>
              <a:rPr lang="en-US" sz="1200" dirty="0" smtClean="0">
                <a:solidFill>
                  <a:schemeClr val="accent6">
                    <a:lumMod val="75000"/>
                  </a:schemeClr>
                </a:solidFill>
                <a:latin typeface="KG Second Chances Solid" panose="02000000000000000000" pitchFamily="2" charset="0"/>
              </a:rPr>
              <a:t>*</a:t>
            </a:r>
            <a:r>
              <a:rPr lang="en-US" sz="1200" dirty="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add to 12.</a:t>
            </a:r>
            <a:endParaRPr lang="en-US" sz="1200" dirty="0">
              <a:solidFill>
                <a:schemeClr val="accent6">
                  <a:lumMod val="75000"/>
                </a:schemeClr>
              </a:solidFill>
              <a:latin typeface="KG Second Chances Solid" panose="02000000000000000000" pitchFamily="2" charset="0"/>
            </a:endParaRPr>
          </a:p>
          <a:p>
            <a:r>
              <a:rPr lang="en-US" sz="1200" dirty="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solve word problems by adding or subtracting</a:t>
            </a:r>
            <a:r>
              <a:rPr lang="en-US" sz="1200" dirty="0" smtClean="0">
                <a:solidFill>
                  <a:schemeClr val="accent6">
                    <a:lumMod val="75000"/>
                  </a:schemeClr>
                </a:solidFill>
                <a:latin typeface="KG Second Chances Solid" panose="02000000000000000000" pitchFamily="2" charset="0"/>
              </a:rPr>
              <a:t>.</a:t>
            </a:r>
            <a:endParaRPr lang="en-US" sz="1200" dirty="0" smtClean="0">
              <a:solidFill>
                <a:schemeClr val="accent6">
                  <a:lumMod val="75000"/>
                </a:schemeClr>
              </a:solidFill>
              <a:latin typeface="KG Second Chances Solid" panose="02000000000000000000" pitchFamily="2" charset="0"/>
            </a:endParaRPr>
          </a:p>
          <a:p>
            <a:r>
              <a:rPr lang="en-US" sz="1200" dirty="0" smtClean="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explain that there is more than one way to solve a word 	problem</a:t>
            </a:r>
            <a:r>
              <a:rPr lang="en-US" sz="1200" dirty="0">
                <a:solidFill>
                  <a:schemeClr val="accent6">
                    <a:lumMod val="75000"/>
                  </a:schemeClr>
                </a:solidFill>
                <a:latin typeface="KG Second Chances Solid" panose="02000000000000000000" pitchFamily="2" charset="0"/>
              </a:rPr>
              <a:t> </a:t>
            </a:r>
            <a:r>
              <a:rPr lang="en-US" sz="1200" dirty="0" smtClean="0">
                <a:solidFill>
                  <a:schemeClr val="accent6">
                    <a:lumMod val="75000"/>
                  </a:schemeClr>
                </a:solidFill>
                <a:latin typeface="KG Second Chances Solid" panose="02000000000000000000" pitchFamily="2" charset="0"/>
              </a:rPr>
              <a:t>(draw, use bar diagrams).</a:t>
            </a:r>
          </a:p>
          <a:p>
            <a:r>
              <a:rPr lang="en-US" sz="1200" dirty="0" smtClean="0">
                <a:solidFill>
                  <a:schemeClr val="accent6">
                    <a:lumMod val="75000"/>
                  </a:schemeClr>
                </a:solidFill>
                <a:latin typeface="KG Second Chances Solid" panose="02000000000000000000" pitchFamily="2" charset="0"/>
              </a:rPr>
              <a:t>*I can learn new facts from a Skype lesson.</a:t>
            </a:r>
            <a:endParaRPr lang="en-US" sz="1200" dirty="0">
              <a:solidFill>
                <a:schemeClr val="accent6">
                  <a:lumMod val="75000"/>
                </a:schemeClr>
              </a:solidFill>
              <a:latin typeface="KG Second Chances Solid" panose="02000000000000000000" pitchFamily="2" charset="0"/>
            </a:endParaRPr>
          </a:p>
          <a:p>
            <a:r>
              <a:rPr lang="en-US" sz="1200" dirty="0">
                <a:solidFill>
                  <a:schemeClr val="accent6">
                    <a:lumMod val="75000"/>
                  </a:schemeClr>
                </a:solidFill>
                <a:latin typeface="KG Second Chances Solid" panose="02000000000000000000" pitchFamily="2" charset="0"/>
              </a:rPr>
              <a:t>*I can give examples of </a:t>
            </a:r>
            <a:r>
              <a:rPr lang="en-US" sz="1200" dirty="0" smtClean="0">
                <a:solidFill>
                  <a:schemeClr val="accent6">
                    <a:lumMod val="75000"/>
                  </a:schemeClr>
                </a:solidFill>
                <a:latin typeface="KG Second Chances Solid" panose="02000000000000000000" pitchFamily="2" charset="0"/>
              </a:rPr>
              <a:t>why buffalo were important to the 	Plains Indians</a:t>
            </a:r>
            <a:r>
              <a:rPr lang="en-US" sz="1200" dirty="0" smtClean="0">
                <a:solidFill>
                  <a:schemeClr val="accent6">
                    <a:lumMod val="75000"/>
                  </a:schemeClr>
                </a:solidFill>
                <a:latin typeface="KG Second Chances Solid" panose="02000000000000000000" pitchFamily="2" charset="0"/>
              </a:rPr>
              <a:t>.</a:t>
            </a:r>
            <a:endParaRPr lang="en-US" sz="1200" dirty="0" smtClean="0">
              <a:solidFill>
                <a:schemeClr val="accent6">
                  <a:lumMod val="75000"/>
                </a:schemeClr>
              </a:solidFill>
              <a:latin typeface="KG Second Chances Solid" panose="02000000000000000000" pitchFamily="2" charset="0"/>
            </a:endParaRPr>
          </a:p>
          <a:p>
            <a:r>
              <a:rPr lang="en-US" sz="1200" dirty="0" smtClean="0">
                <a:solidFill>
                  <a:schemeClr val="accent6">
                    <a:lumMod val="75000"/>
                  </a:schemeClr>
                </a:solidFill>
                <a:latin typeface="KG Second Chances Solid" panose="02000000000000000000" pitchFamily="2" charset="0"/>
              </a:rPr>
              <a:t>*</a:t>
            </a:r>
            <a:r>
              <a:rPr lang="en-US" sz="1200" dirty="0">
                <a:solidFill>
                  <a:schemeClr val="accent6">
                    <a:lumMod val="75000"/>
                  </a:schemeClr>
                </a:solidFill>
                <a:latin typeface="KG Second Chances Solid" panose="02000000000000000000" pitchFamily="2" charset="0"/>
              </a:rPr>
              <a:t>I </a:t>
            </a:r>
            <a:r>
              <a:rPr lang="en-US" sz="1200" dirty="0" smtClean="0">
                <a:solidFill>
                  <a:schemeClr val="accent6">
                    <a:lumMod val="75000"/>
                  </a:schemeClr>
                </a:solidFill>
                <a:latin typeface="KG Second Chances Solid" panose="02000000000000000000" pitchFamily="2" charset="0"/>
              </a:rPr>
              <a:t>can write </a:t>
            </a:r>
            <a:r>
              <a:rPr lang="en-US" sz="1200" dirty="0" smtClean="0">
                <a:solidFill>
                  <a:schemeClr val="accent6">
                    <a:lumMod val="75000"/>
                  </a:schemeClr>
                </a:solidFill>
                <a:latin typeface="KG Second Chances Solid" panose="02000000000000000000" pitchFamily="2" charset="0"/>
              </a:rPr>
              <a:t>which parts of the buffalo the Plains Indians used and what purpose it had</a:t>
            </a:r>
            <a:r>
              <a:rPr lang="en-US" sz="1200" dirty="0" smtClean="0">
                <a:solidFill>
                  <a:schemeClr val="accent6">
                    <a:lumMod val="75000"/>
                  </a:schemeClr>
                </a:solidFill>
                <a:latin typeface="KG Second Chances Solid" panose="02000000000000000000" pitchFamily="2" charset="0"/>
              </a:rPr>
              <a:t>.</a:t>
            </a:r>
            <a:endParaRPr lang="en-US" sz="1200" dirty="0">
              <a:solidFill>
                <a:schemeClr val="accent6">
                  <a:lumMod val="75000"/>
                </a:schemeClr>
              </a:solidFill>
              <a:latin typeface="KG Second Chances Solid" panose="02000000000000000000" pitchFamily="2" charset="0"/>
            </a:endParaRPr>
          </a:p>
          <a:p>
            <a:endParaRPr lang="en-US" sz="1200" dirty="0">
              <a:solidFill>
                <a:schemeClr val="accent6">
                  <a:lumMod val="75000"/>
                </a:schemeClr>
              </a:solidFill>
              <a:latin typeface="KG Second Chances Solid" panose="02000000000000000000" pitchFamily="2" charset="0"/>
            </a:endParaRPr>
          </a:p>
          <a:p>
            <a:endParaRPr lang="en-US" dirty="0">
              <a:solidFill>
                <a:schemeClr val="accent6">
                  <a:lumMod val="75000"/>
                </a:schemeClr>
              </a:solidFill>
              <a:latin typeface="KG Second Chances Solid" panose="02000000000000000000" pitchFamily="2" charset="0"/>
            </a:endParaRPr>
          </a:p>
          <a:p>
            <a:pPr algn="ct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6119</TotalTime>
  <Words>207</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KG Second Chances Solid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Maribel</dc:creator>
  <cp:lastModifiedBy>Schwabauer, Kelly J.</cp:lastModifiedBy>
  <cp:revision>16</cp:revision>
  <dcterms:created xsi:type="dcterms:W3CDTF">2015-03-30T02:08:44Z</dcterms:created>
  <dcterms:modified xsi:type="dcterms:W3CDTF">2018-11-30T19:52:31Z</dcterms:modified>
</cp:coreProperties>
</file>