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0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78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282" y="-3036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537845"/>
            <a:ext cx="1316990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537845"/>
            <a:ext cx="382905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1320" y="1586215"/>
            <a:ext cx="46081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latin typeface="KG Second Chances Solid" panose="02000000000000000000" pitchFamily="2" charset="0"/>
              </a:rPr>
              <a:t>Mrs. </a:t>
            </a:r>
            <a:r>
              <a:rPr lang="en-US" sz="3400" dirty="0" err="1">
                <a:latin typeface="KG Second Chances Solid" panose="02000000000000000000" pitchFamily="2" charset="0"/>
              </a:rPr>
              <a:t>Schwabauer’s</a:t>
            </a:r>
            <a:endParaRPr lang="en-US" sz="3400" dirty="0">
              <a:latin typeface="KG Second Chances Solid" panose="02000000000000000000" pitchFamily="2" charset="0"/>
            </a:endParaRPr>
          </a:p>
          <a:p>
            <a:pPr algn="ctr"/>
            <a:r>
              <a:rPr lang="en-US" sz="3400" dirty="0">
                <a:latin typeface="KG Second Chances Solid" panose="02000000000000000000" pitchFamily="2" charset="0"/>
              </a:rPr>
              <a:t>First Grade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KG Second Chances Solid" panose="02000000000000000000" pitchFamily="2" charset="0"/>
              </a:rPr>
              <a:t>Week of </a:t>
            </a:r>
            <a:r>
              <a:rPr lang="en-US" dirty="0" smtClean="0">
                <a:solidFill>
                  <a:srgbClr val="FF0000"/>
                </a:solidFill>
                <a:latin typeface="KG Second Chances Solid" panose="02000000000000000000" pitchFamily="2" charset="0"/>
              </a:rPr>
              <a:t>December </a:t>
            </a:r>
            <a:r>
              <a:rPr lang="en-US" dirty="0" smtClean="0">
                <a:solidFill>
                  <a:srgbClr val="FF0000"/>
                </a:solidFill>
                <a:latin typeface="KG Second Chances Solid" panose="02000000000000000000" pitchFamily="2" charset="0"/>
              </a:rPr>
              <a:t>10-14</a:t>
            </a:r>
            <a:r>
              <a:rPr lang="en-US" dirty="0" smtClean="0">
                <a:solidFill>
                  <a:srgbClr val="FF0000"/>
                </a:solidFill>
                <a:latin typeface="KG Second Chances Solid" panose="02000000000000000000" pitchFamily="2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KG Second Chances Solid" panose="02000000000000000000" pitchFamily="2" charset="0"/>
              </a:rPr>
              <a:t>2018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1681" y="3826639"/>
            <a:ext cx="3175212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KG Second Chances Solid" panose="02000000000000000000" pitchFamily="2" charset="0"/>
              </a:rPr>
              <a:t> </a:t>
            </a:r>
            <a:endParaRPr lang="en-US" sz="1100" dirty="0">
              <a:solidFill>
                <a:schemeClr val="accent6">
                  <a:lumMod val="50000"/>
                </a:schemeClr>
              </a:solidFill>
              <a:latin typeface="KG Second Chances Solid" panose="02000000000000000000" pitchFamily="2" charset="0"/>
            </a:endParaRPr>
          </a:p>
          <a:p>
            <a:endParaRPr lang="en-US" sz="1100" dirty="0">
              <a:solidFill>
                <a:schemeClr val="accent6">
                  <a:lumMod val="50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100" u="sng" dirty="0">
                <a:solidFill>
                  <a:srgbClr val="C00000"/>
                </a:solidFill>
                <a:latin typeface="KG Second Chances Solid" panose="02000000000000000000" pitchFamily="2" charset="0"/>
              </a:rPr>
              <a:t>December 18</a:t>
            </a:r>
            <a:r>
              <a:rPr lang="en-US" sz="1100" dirty="0">
                <a:solidFill>
                  <a:srgbClr val="C00000"/>
                </a:solidFill>
                <a:latin typeface="KG Second Chances Solid" panose="02000000000000000000" pitchFamily="2" charset="0"/>
              </a:rPr>
              <a:t>: December Reading Celebration</a:t>
            </a:r>
          </a:p>
          <a:p>
            <a:endParaRPr lang="en-US" sz="1100" dirty="0">
              <a:solidFill>
                <a:srgbClr val="C00000"/>
              </a:solidFill>
              <a:latin typeface="KG Second Chances Solid" panose="02000000000000000000" pitchFamily="2" charset="0"/>
            </a:endParaRPr>
          </a:p>
          <a:p>
            <a:r>
              <a:rPr lang="en-US" sz="1100" u="sng" dirty="0">
                <a:solidFill>
                  <a:srgbClr val="C00000"/>
                </a:solidFill>
                <a:latin typeface="KG Second Chances Solid" panose="02000000000000000000" pitchFamily="2" charset="0"/>
              </a:rPr>
              <a:t>December 20</a:t>
            </a:r>
            <a:r>
              <a:rPr lang="en-US" sz="1100" dirty="0">
                <a:solidFill>
                  <a:srgbClr val="C00000"/>
                </a:solidFill>
                <a:latin typeface="KG Second Chances Solid" panose="02000000000000000000" pitchFamily="2" charset="0"/>
              </a:rPr>
              <a:t>: Winter Party with dismissal at 11:45.</a:t>
            </a:r>
          </a:p>
          <a:p>
            <a:endParaRPr lang="en-US" sz="1100" dirty="0">
              <a:solidFill>
                <a:srgbClr val="C00000"/>
              </a:solidFill>
              <a:latin typeface="KG Second Chances Solid" panose="02000000000000000000" pitchFamily="2" charset="0"/>
            </a:endParaRPr>
          </a:p>
          <a:p>
            <a:r>
              <a:rPr lang="en-US" sz="1100" u="sng" dirty="0">
                <a:solidFill>
                  <a:srgbClr val="C00000"/>
                </a:solidFill>
                <a:latin typeface="KG Second Chances Solid" panose="02000000000000000000" pitchFamily="2" charset="0"/>
              </a:rPr>
              <a:t>December 21-Jan. 6</a:t>
            </a:r>
            <a:r>
              <a:rPr lang="en-US" sz="1100" dirty="0">
                <a:solidFill>
                  <a:srgbClr val="C00000"/>
                </a:solidFill>
                <a:latin typeface="KG Second Chances Solid" panose="02000000000000000000" pitchFamily="2" charset="0"/>
              </a:rPr>
              <a:t>: Winter Break</a:t>
            </a:r>
          </a:p>
          <a:p>
            <a:endParaRPr lang="en-US" sz="1100" dirty="0">
              <a:solidFill>
                <a:srgbClr val="C00000"/>
              </a:solidFill>
              <a:latin typeface="KG Second Chances Solid" panose="02000000000000000000" pitchFamily="2" charset="0"/>
            </a:endParaRPr>
          </a:p>
          <a:p>
            <a:r>
              <a:rPr lang="en-US" sz="1100" u="sng" dirty="0">
                <a:solidFill>
                  <a:srgbClr val="C00000"/>
                </a:solidFill>
                <a:latin typeface="KG Second Chances Solid" panose="02000000000000000000" pitchFamily="2" charset="0"/>
              </a:rPr>
              <a:t>January 7</a:t>
            </a:r>
            <a:r>
              <a:rPr lang="en-US" sz="1100" dirty="0">
                <a:solidFill>
                  <a:srgbClr val="C00000"/>
                </a:solidFill>
                <a:latin typeface="KG Second Chances Solid" panose="02000000000000000000" pitchFamily="2" charset="0"/>
              </a:rPr>
              <a:t>: School Resumes</a:t>
            </a:r>
          </a:p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14857" y="3826639"/>
            <a:ext cx="34845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latin typeface="KG Second Chances Solid" panose="02000000000000000000" pitchFamily="2" charset="0"/>
              </a:rPr>
              <a:t>*The December Reading Challenge has been sent home.  Please have your student read a total of 10 books by December 18.  That is the day we will be celebrating with the Polar Express and wearing pajamas all day.</a:t>
            </a:r>
          </a:p>
          <a:p>
            <a:r>
              <a:rPr lang="en-US" sz="1100" dirty="0" smtClean="0">
                <a:solidFill>
                  <a:srgbClr val="C00000"/>
                </a:solidFill>
                <a:latin typeface="KG Second Chances Solid" panose="02000000000000000000" pitchFamily="2" charset="0"/>
              </a:rPr>
              <a:t>*</a:t>
            </a:r>
            <a:r>
              <a:rPr lang="en-US" sz="1100" dirty="0" smtClean="0">
                <a:solidFill>
                  <a:srgbClr val="C00000"/>
                </a:solidFill>
                <a:latin typeface="KG Second Chances Solid" panose="02000000000000000000" pitchFamily="2" charset="0"/>
              </a:rPr>
              <a:t>You guys are awesome!  We got all of the donations for the gingerbread houses!  Thank you so much! Kids seem to love making them so I can’t wait for next week.</a:t>
            </a:r>
            <a:endParaRPr lang="en-US" sz="1100" dirty="0">
              <a:solidFill>
                <a:srgbClr val="C00000"/>
              </a:solidFill>
              <a:latin typeface="KG Second Chances Solid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1681" y="6944225"/>
            <a:ext cx="50812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Second Chances Solid" panose="02000000000000000000" pitchFamily="2" charset="0"/>
              </a:rPr>
              <a:t>Here are the goals for the week</a:t>
            </a:r>
            <a:r>
              <a:rPr lang="en-US" dirty="0" smtClean="0">
                <a:latin typeface="KG Second Chances Solid" panose="02000000000000000000" pitchFamily="2" charset="0"/>
              </a:rPr>
              <a:t>:</a:t>
            </a:r>
          </a:p>
          <a:p>
            <a:endParaRPr lang="en-US" dirty="0"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rgbClr val="FF0000"/>
                </a:solidFill>
                <a:latin typeface="KG Second Chances Solid" panose="02000000000000000000" pitchFamily="2" charset="0"/>
              </a:rPr>
              <a:t>*I can read and </a:t>
            </a:r>
            <a:r>
              <a:rPr lang="en-US" sz="1200" dirty="0" smtClean="0">
                <a:solidFill>
                  <a:srgbClr val="FF0000"/>
                </a:solidFill>
                <a:latin typeface="KG Second Chances Solid" panose="02000000000000000000" pitchFamily="2" charset="0"/>
              </a:rPr>
              <a:t>write words with Soft g and c.</a:t>
            </a:r>
          </a:p>
          <a:p>
            <a:r>
              <a:rPr lang="en-US" sz="1200" dirty="0" smtClean="0">
                <a:solidFill>
                  <a:srgbClr val="FF0000"/>
                </a:solidFill>
                <a:latin typeface="KG Second Chances Solid" panose="02000000000000000000" pitchFamily="2" charset="0"/>
              </a:rPr>
              <a:t>*I can create contractions from two words.</a:t>
            </a:r>
          </a:p>
          <a:p>
            <a:r>
              <a:rPr lang="en-US" sz="1200" dirty="0" smtClean="0">
                <a:solidFill>
                  <a:srgbClr val="FF0000"/>
                </a:solidFill>
                <a:latin typeface="KG Second Chances Solid" panose="02000000000000000000" pitchFamily="2" charset="0"/>
              </a:rPr>
              <a:t>*I can break apart contractions to make </a:t>
            </a:r>
            <a:r>
              <a:rPr lang="en-US" sz="1200" smtClean="0">
                <a:solidFill>
                  <a:srgbClr val="FF0000"/>
                </a:solidFill>
                <a:latin typeface="KG Second Chances Solid" panose="02000000000000000000" pitchFamily="2" charset="0"/>
              </a:rPr>
              <a:t>two words.</a:t>
            </a:r>
            <a:endParaRPr lang="en-US" sz="1200" dirty="0">
              <a:solidFill>
                <a:srgbClr val="FF0000"/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rgbClr val="FF0000"/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rgbClr val="FF0000"/>
                </a:solidFill>
                <a:latin typeface="KG Second Chances Solid" panose="02000000000000000000" pitchFamily="2" charset="0"/>
              </a:rPr>
              <a:t>use shapes to create new shapes</a:t>
            </a:r>
            <a:r>
              <a:rPr lang="en-US" sz="1200" dirty="0" smtClean="0">
                <a:solidFill>
                  <a:srgbClr val="FF0000"/>
                </a:solidFill>
                <a:latin typeface="KG Second Chances Solid" panose="02000000000000000000" pitchFamily="2" charset="0"/>
              </a:rPr>
              <a:t>.</a:t>
            </a:r>
            <a:endParaRPr lang="en-US" sz="1200" dirty="0" smtClean="0">
              <a:solidFill>
                <a:srgbClr val="FF0000"/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 smtClean="0">
                <a:solidFill>
                  <a:srgbClr val="FF0000"/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rgbClr val="FF0000"/>
                </a:solidFill>
                <a:latin typeface="KG Second Chances Solid" panose="02000000000000000000" pitchFamily="2" charset="0"/>
              </a:rPr>
              <a:t>fold a rectangular paper to create shapes</a:t>
            </a:r>
            <a:r>
              <a:rPr lang="en-US" sz="1200" dirty="0" smtClean="0">
                <a:solidFill>
                  <a:srgbClr val="FF0000"/>
                </a:solidFill>
                <a:latin typeface="KG Second Chances Solid" panose="02000000000000000000" pitchFamily="2" charset="0"/>
              </a:rPr>
              <a:t>.</a:t>
            </a:r>
            <a:endParaRPr lang="en-US" sz="1200" dirty="0">
              <a:solidFill>
                <a:srgbClr val="FF0000"/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rgbClr val="FF0000"/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rgbClr val="FF0000"/>
                </a:solidFill>
                <a:latin typeface="KG Second Chances Solid" panose="02000000000000000000" pitchFamily="2" charset="0"/>
              </a:rPr>
              <a:t>explain adding doubles.</a:t>
            </a:r>
          </a:p>
          <a:p>
            <a:r>
              <a:rPr lang="en-US" sz="1200" dirty="0" smtClean="0">
                <a:solidFill>
                  <a:srgbClr val="FF0000"/>
                </a:solidFill>
                <a:latin typeface="KG Second Chances Solid" panose="02000000000000000000" pitchFamily="2" charset="0"/>
              </a:rPr>
              <a:t>*I can add doubles plus one.</a:t>
            </a:r>
            <a:endParaRPr lang="en-US" sz="1200" dirty="0">
              <a:solidFill>
                <a:srgbClr val="FF0000"/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rgbClr val="FF0000"/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rgbClr val="FF0000"/>
                </a:solidFill>
                <a:latin typeface="KG Second Chances Solid" panose="02000000000000000000" pitchFamily="2" charset="0"/>
              </a:rPr>
              <a:t>research to </a:t>
            </a:r>
            <a:r>
              <a:rPr lang="en-US" sz="1200" dirty="0" smtClean="0">
                <a:solidFill>
                  <a:srgbClr val="FF0000"/>
                </a:solidFill>
                <a:latin typeface="KG Second Chances Solid" panose="02000000000000000000" pitchFamily="2" charset="0"/>
              </a:rPr>
              <a:t>learn about holidays around the world.</a:t>
            </a:r>
            <a:endParaRPr lang="en-US" sz="1200" dirty="0" smtClean="0">
              <a:solidFill>
                <a:srgbClr val="FF0000"/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 smtClean="0">
                <a:solidFill>
                  <a:srgbClr val="FF0000"/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rgbClr val="FF0000"/>
                </a:solidFill>
                <a:latin typeface="KG Second Chances Solid" panose="02000000000000000000" pitchFamily="2" charset="0"/>
              </a:rPr>
              <a:t>use research to answer questions about what I have read.</a:t>
            </a:r>
            <a:endParaRPr lang="en-US" sz="1200" dirty="0">
              <a:solidFill>
                <a:srgbClr val="FF0000"/>
              </a:solidFill>
              <a:latin typeface="KG Second Chances Solid" panose="02000000000000000000" pitchFamily="2" charset="0"/>
            </a:endParaRPr>
          </a:p>
          <a:p>
            <a:endParaRPr lang="en-US" sz="1200" dirty="0">
              <a:solidFill>
                <a:srgbClr val="FF0000"/>
              </a:solidFill>
              <a:latin typeface="KG Second Chances Solid" panose="02000000000000000000" pitchFamily="2" charset="0"/>
            </a:endParaRPr>
          </a:p>
          <a:p>
            <a:endParaRPr lang="en-US" sz="1200" dirty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221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KG Second Chances Solid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Maribel</dc:creator>
  <cp:lastModifiedBy>Schwabauer, Kelly J.</cp:lastModifiedBy>
  <cp:revision>5</cp:revision>
  <dcterms:created xsi:type="dcterms:W3CDTF">2015-03-30T02:08:44Z</dcterms:created>
  <dcterms:modified xsi:type="dcterms:W3CDTF">2018-12-13T22:03:24Z</dcterms:modified>
</cp:coreProperties>
</file>