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0" r:id="rId2"/>
  </p:sldIdLst>
  <p:sldSz cx="7315200" cy="960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78" autoAdjust="0"/>
    <p:restoredTop sz="94660"/>
  </p:normalViewPr>
  <p:slideViewPr>
    <p:cSldViewPr snapToGrid="0" snapToObjects="1">
      <p:cViewPr varScale="1">
        <p:scale>
          <a:sx n="50" d="100"/>
          <a:sy n="50" d="100"/>
        </p:scale>
        <p:origin x="780" y="60"/>
      </p:cViewPr>
      <p:guideLst>
        <p:guide orient="horz" pos="3024"/>
        <p:guide pos="23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6"/>
            <a:ext cx="621792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3071" y="537845"/>
            <a:ext cx="1316990" cy="114703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1" y="537845"/>
            <a:ext cx="382905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661"/>
            <a:ext cx="6217920" cy="190690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069399"/>
            <a:ext cx="6217920"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C7D48-4EB3-9640-A2B7-1FD2933050E9}"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8704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C7D48-4EB3-9640-A2B7-1FD2933050E9}"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2149158"/>
            <a:ext cx="323215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0" y="3044825"/>
            <a:ext cx="323215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2149158"/>
            <a:ext cx="323342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020" y="3044825"/>
            <a:ext cx="323342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C7D48-4EB3-9640-A2B7-1FD2933050E9}" type="datetimeFigureOut">
              <a:rPr lang="en-US" smtClean="0"/>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3C7D48-4EB3-9640-A2B7-1FD2933050E9}"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C7D48-4EB3-9640-A2B7-1FD2933050E9}"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382270"/>
            <a:ext cx="2406650" cy="162687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0"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2009141"/>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C7D48-4EB3-9640-A2B7-1FD2933050E9}"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7514273"/>
            <a:ext cx="4389120"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C7D48-4EB3-9640-A2B7-1FD2933050E9}"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240281"/>
            <a:ext cx="6583680" cy="6336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8898891"/>
            <a:ext cx="170688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F33C7D48-4EB3-9640-A2B7-1FD2933050E9}" type="datetimeFigureOut">
              <a:rPr lang="en-US" smtClean="0"/>
              <a:t>12/5/2018</a:t>
            </a:fld>
            <a:endParaRPr lang="en-US"/>
          </a:p>
        </p:txBody>
      </p:sp>
      <p:sp>
        <p:nvSpPr>
          <p:cNvPr id="5" name="Footer Placeholder 4"/>
          <p:cNvSpPr>
            <a:spLocks noGrp="1"/>
          </p:cNvSpPr>
          <p:nvPr>
            <p:ph type="ftr" sz="quarter" idx="3"/>
          </p:nvPr>
        </p:nvSpPr>
        <p:spPr>
          <a:xfrm>
            <a:off x="2499360" y="8898891"/>
            <a:ext cx="231648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BAF68FB7-761F-054D-A254-D0C26B5291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91320" y="1586215"/>
            <a:ext cx="4608128" cy="1692771"/>
          </a:xfrm>
          <a:prstGeom prst="rect">
            <a:avLst/>
          </a:prstGeom>
          <a:noFill/>
        </p:spPr>
        <p:txBody>
          <a:bodyPr wrap="square" rtlCol="0">
            <a:spAutoFit/>
          </a:bodyPr>
          <a:lstStyle/>
          <a:p>
            <a:pPr algn="ctr"/>
            <a:r>
              <a:rPr lang="en-US" sz="3400" dirty="0">
                <a:latin typeface="KG Second Chances Solid" panose="02000000000000000000" pitchFamily="2" charset="0"/>
              </a:rPr>
              <a:t>Mrs. </a:t>
            </a:r>
            <a:r>
              <a:rPr lang="en-US" sz="3400" dirty="0" err="1">
                <a:latin typeface="KG Second Chances Solid" panose="02000000000000000000" pitchFamily="2" charset="0"/>
              </a:rPr>
              <a:t>Schwabauer’s</a:t>
            </a:r>
            <a:endParaRPr lang="en-US" sz="3400" dirty="0">
              <a:latin typeface="KG Second Chances Solid" panose="02000000000000000000" pitchFamily="2" charset="0"/>
            </a:endParaRPr>
          </a:p>
          <a:p>
            <a:pPr algn="ctr"/>
            <a:r>
              <a:rPr lang="en-US" sz="3400" dirty="0">
                <a:latin typeface="KG Second Chances Solid" panose="02000000000000000000" pitchFamily="2" charset="0"/>
              </a:rPr>
              <a:t>First Grade</a:t>
            </a:r>
          </a:p>
          <a:p>
            <a:pPr algn="ctr"/>
            <a:r>
              <a:rPr lang="en-US" dirty="0">
                <a:solidFill>
                  <a:srgbClr val="FF0000"/>
                </a:solidFill>
                <a:latin typeface="KG Second Chances Solid" panose="02000000000000000000" pitchFamily="2" charset="0"/>
              </a:rPr>
              <a:t>Week of </a:t>
            </a:r>
            <a:r>
              <a:rPr lang="en-US" dirty="0" smtClean="0">
                <a:solidFill>
                  <a:srgbClr val="FF0000"/>
                </a:solidFill>
                <a:latin typeface="KG Second Chances Solid" panose="02000000000000000000" pitchFamily="2" charset="0"/>
              </a:rPr>
              <a:t>December 3-7, </a:t>
            </a:r>
            <a:r>
              <a:rPr lang="en-US" dirty="0">
                <a:solidFill>
                  <a:srgbClr val="FF0000"/>
                </a:solidFill>
                <a:latin typeface="KG Second Chances Solid" panose="02000000000000000000" pitchFamily="2" charset="0"/>
              </a:rPr>
              <a:t>2018</a:t>
            </a:r>
          </a:p>
          <a:p>
            <a:pPr algn="ctr"/>
            <a:endParaRPr lang="en-US" dirty="0"/>
          </a:p>
        </p:txBody>
      </p:sp>
      <p:sp>
        <p:nvSpPr>
          <p:cNvPr id="3" name="TextBox 2"/>
          <p:cNvSpPr txBox="1"/>
          <p:nvPr/>
        </p:nvSpPr>
        <p:spPr>
          <a:xfrm>
            <a:off x="211681" y="3826639"/>
            <a:ext cx="3175212" cy="2231380"/>
          </a:xfrm>
          <a:prstGeom prst="rect">
            <a:avLst/>
          </a:prstGeom>
          <a:noFill/>
        </p:spPr>
        <p:txBody>
          <a:bodyPr wrap="square" rtlCol="0">
            <a:spAutoFit/>
          </a:bodyPr>
          <a:lstStyle/>
          <a:p>
            <a:r>
              <a:rPr lang="en-US" sz="1100" dirty="0" smtClean="0">
                <a:solidFill>
                  <a:schemeClr val="accent6">
                    <a:lumMod val="50000"/>
                  </a:schemeClr>
                </a:solidFill>
                <a:latin typeface="KG Second Chances Solid" panose="02000000000000000000" pitchFamily="2" charset="0"/>
              </a:rPr>
              <a:t> </a:t>
            </a:r>
            <a:endParaRPr lang="en-US" sz="1100" dirty="0">
              <a:solidFill>
                <a:schemeClr val="accent6">
                  <a:lumMod val="50000"/>
                </a:schemeClr>
              </a:solidFill>
              <a:latin typeface="KG Second Chances Solid" panose="02000000000000000000" pitchFamily="2" charset="0"/>
            </a:endParaRPr>
          </a:p>
          <a:p>
            <a:endParaRPr lang="en-US" sz="1100" dirty="0">
              <a:solidFill>
                <a:schemeClr val="accent6">
                  <a:lumMod val="50000"/>
                </a:schemeClr>
              </a:solidFill>
              <a:latin typeface="KG Second Chances Solid" panose="02000000000000000000" pitchFamily="2" charset="0"/>
            </a:endParaRPr>
          </a:p>
          <a:p>
            <a:r>
              <a:rPr lang="en-US" sz="1100" u="sng" dirty="0">
                <a:solidFill>
                  <a:srgbClr val="C00000"/>
                </a:solidFill>
                <a:latin typeface="KG Second Chances Solid" panose="02000000000000000000" pitchFamily="2" charset="0"/>
              </a:rPr>
              <a:t>December 18</a:t>
            </a:r>
            <a:r>
              <a:rPr lang="en-US" sz="1100" dirty="0">
                <a:solidFill>
                  <a:srgbClr val="C00000"/>
                </a:solidFill>
                <a:latin typeface="KG Second Chances Solid" panose="02000000000000000000" pitchFamily="2" charset="0"/>
              </a:rPr>
              <a:t>: December Reading Celebration</a:t>
            </a:r>
          </a:p>
          <a:p>
            <a:endParaRPr lang="en-US" sz="1100" dirty="0">
              <a:solidFill>
                <a:srgbClr val="C00000"/>
              </a:solidFill>
              <a:latin typeface="KG Second Chances Solid" panose="02000000000000000000" pitchFamily="2" charset="0"/>
            </a:endParaRPr>
          </a:p>
          <a:p>
            <a:r>
              <a:rPr lang="en-US" sz="1100" u="sng" dirty="0">
                <a:solidFill>
                  <a:srgbClr val="C00000"/>
                </a:solidFill>
                <a:latin typeface="KG Second Chances Solid" panose="02000000000000000000" pitchFamily="2" charset="0"/>
              </a:rPr>
              <a:t>December 20</a:t>
            </a:r>
            <a:r>
              <a:rPr lang="en-US" sz="1100" dirty="0">
                <a:solidFill>
                  <a:srgbClr val="C00000"/>
                </a:solidFill>
                <a:latin typeface="KG Second Chances Solid" panose="02000000000000000000" pitchFamily="2" charset="0"/>
              </a:rPr>
              <a:t>: Winter Party with dismissal at 11:45.</a:t>
            </a:r>
          </a:p>
          <a:p>
            <a:endParaRPr lang="en-US" sz="1100" dirty="0">
              <a:solidFill>
                <a:srgbClr val="C00000"/>
              </a:solidFill>
              <a:latin typeface="KG Second Chances Solid" panose="02000000000000000000" pitchFamily="2" charset="0"/>
            </a:endParaRPr>
          </a:p>
          <a:p>
            <a:r>
              <a:rPr lang="en-US" sz="1100" u="sng" dirty="0">
                <a:solidFill>
                  <a:srgbClr val="C00000"/>
                </a:solidFill>
                <a:latin typeface="KG Second Chances Solid" panose="02000000000000000000" pitchFamily="2" charset="0"/>
              </a:rPr>
              <a:t>December 21-Jan. 6</a:t>
            </a:r>
            <a:r>
              <a:rPr lang="en-US" sz="1100" dirty="0">
                <a:solidFill>
                  <a:srgbClr val="C00000"/>
                </a:solidFill>
                <a:latin typeface="KG Second Chances Solid" panose="02000000000000000000" pitchFamily="2" charset="0"/>
              </a:rPr>
              <a:t>: Winter Break</a:t>
            </a:r>
          </a:p>
          <a:p>
            <a:endParaRPr lang="en-US" sz="1100" dirty="0">
              <a:solidFill>
                <a:srgbClr val="C00000"/>
              </a:solidFill>
              <a:latin typeface="KG Second Chances Solid" panose="02000000000000000000" pitchFamily="2" charset="0"/>
            </a:endParaRPr>
          </a:p>
          <a:p>
            <a:r>
              <a:rPr lang="en-US" sz="1100" u="sng" dirty="0">
                <a:solidFill>
                  <a:srgbClr val="C00000"/>
                </a:solidFill>
                <a:latin typeface="KG Second Chances Solid" panose="02000000000000000000" pitchFamily="2" charset="0"/>
              </a:rPr>
              <a:t>January 7</a:t>
            </a:r>
            <a:r>
              <a:rPr lang="en-US" sz="1100" dirty="0">
                <a:solidFill>
                  <a:srgbClr val="C00000"/>
                </a:solidFill>
                <a:latin typeface="KG Second Chances Solid" panose="02000000000000000000" pitchFamily="2" charset="0"/>
              </a:rPr>
              <a:t>: School Resumes</a:t>
            </a:r>
          </a:p>
          <a:p>
            <a:pPr algn="ctr"/>
            <a:endParaRPr lang="en-US" dirty="0">
              <a:solidFill>
                <a:srgbClr val="C00000"/>
              </a:solidFill>
            </a:endParaRPr>
          </a:p>
        </p:txBody>
      </p:sp>
      <p:sp>
        <p:nvSpPr>
          <p:cNvPr id="4" name="TextBox 3"/>
          <p:cNvSpPr txBox="1"/>
          <p:nvPr/>
        </p:nvSpPr>
        <p:spPr>
          <a:xfrm>
            <a:off x="3614857" y="3826639"/>
            <a:ext cx="3484591" cy="2400657"/>
          </a:xfrm>
          <a:prstGeom prst="rect">
            <a:avLst/>
          </a:prstGeom>
          <a:noFill/>
        </p:spPr>
        <p:txBody>
          <a:bodyPr wrap="square" rtlCol="0">
            <a:spAutoFit/>
          </a:bodyPr>
          <a:lstStyle/>
          <a:p>
            <a:r>
              <a:rPr lang="en-US" sz="1100" dirty="0">
                <a:solidFill>
                  <a:srgbClr val="FF0000"/>
                </a:solidFill>
                <a:latin typeface="KG Second Chances Solid" panose="02000000000000000000" pitchFamily="2" charset="0"/>
              </a:rPr>
              <a:t>*The December Reading Challenge has been sent home.  Please have your student read a total of 10 books by December 18.  That is the day we will be celebrating with the Polar Express and wearing pajamas all day.</a:t>
            </a:r>
          </a:p>
          <a:p>
            <a:r>
              <a:rPr lang="en-US" sz="1100" dirty="0">
                <a:solidFill>
                  <a:srgbClr val="C00000"/>
                </a:solidFill>
                <a:latin typeface="KG Second Chances Solid" panose="02000000000000000000" pitchFamily="2" charset="0"/>
              </a:rPr>
              <a:t>*We are asking students to bring in $2 for their holiday gifts.  This year’s gift is pretty awesome and the money we collect is to pay for materials. It would be helpful if you could send the money to school by next Friday, December 7. Thank you!</a:t>
            </a:r>
          </a:p>
          <a:p>
            <a:pPr algn="ctr"/>
            <a:endParaRPr lang="en-US" dirty="0"/>
          </a:p>
        </p:txBody>
      </p:sp>
      <p:sp>
        <p:nvSpPr>
          <p:cNvPr id="5" name="TextBox 4"/>
          <p:cNvSpPr txBox="1"/>
          <p:nvPr/>
        </p:nvSpPr>
        <p:spPr>
          <a:xfrm>
            <a:off x="211681" y="6944225"/>
            <a:ext cx="5081288" cy="2769989"/>
          </a:xfrm>
          <a:prstGeom prst="rect">
            <a:avLst/>
          </a:prstGeom>
          <a:noFill/>
        </p:spPr>
        <p:txBody>
          <a:bodyPr wrap="square" rtlCol="0">
            <a:spAutoFit/>
          </a:bodyPr>
          <a:lstStyle/>
          <a:p>
            <a:r>
              <a:rPr lang="en-US" dirty="0">
                <a:latin typeface="KG Second Chances Solid" panose="02000000000000000000" pitchFamily="2" charset="0"/>
              </a:rPr>
              <a:t>Here are the goals for the </a:t>
            </a:r>
            <a:r>
              <a:rPr lang="en-US">
                <a:latin typeface="KG Second Chances Solid" panose="02000000000000000000" pitchFamily="2" charset="0"/>
              </a:rPr>
              <a:t>week</a:t>
            </a:r>
            <a:r>
              <a:rPr lang="en-US" smtClean="0">
                <a:latin typeface="KG Second Chances Solid" panose="02000000000000000000" pitchFamily="2" charset="0"/>
              </a:rPr>
              <a:t>:</a:t>
            </a:r>
          </a:p>
          <a:p>
            <a:endParaRPr lang="en-US" dirty="0">
              <a:latin typeface="KG Second Chances Solid" panose="02000000000000000000" pitchFamily="2" charset="0"/>
            </a:endParaRPr>
          </a:p>
          <a:p>
            <a:r>
              <a:rPr lang="en-US" sz="1200" dirty="0">
                <a:solidFill>
                  <a:srgbClr val="FF0000"/>
                </a:solidFill>
                <a:latin typeface="KG Second Chances Solid" panose="02000000000000000000" pitchFamily="2" charset="0"/>
              </a:rPr>
              <a:t>*I can read and write Long o words.</a:t>
            </a:r>
          </a:p>
          <a:p>
            <a:r>
              <a:rPr lang="en-US" sz="1200" dirty="0">
                <a:solidFill>
                  <a:srgbClr val="FF0000"/>
                </a:solidFill>
                <a:latin typeface="KG Second Chances Solid" panose="02000000000000000000" pitchFamily="2" charset="0"/>
              </a:rPr>
              <a:t>*I can </a:t>
            </a:r>
            <a:r>
              <a:rPr lang="en-US" sz="1200" dirty="0" smtClean="0">
                <a:solidFill>
                  <a:srgbClr val="FF0000"/>
                </a:solidFill>
                <a:latin typeface="KG Second Chances Solid" panose="02000000000000000000" pitchFamily="2" charset="0"/>
              </a:rPr>
              <a:t>have a positive attitude about math.</a:t>
            </a:r>
          </a:p>
          <a:p>
            <a:r>
              <a:rPr lang="en-US" sz="1200" dirty="0" smtClean="0">
                <a:solidFill>
                  <a:srgbClr val="FF0000"/>
                </a:solidFill>
                <a:latin typeface="KG Second Chances Solid" panose="02000000000000000000" pitchFamily="2" charset="0"/>
              </a:rPr>
              <a:t>*I can explain to others that everyone is “a math person”.</a:t>
            </a:r>
            <a:endParaRPr lang="en-US" sz="1200" dirty="0">
              <a:solidFill>
                <a:srgbClr val="FF0000"/>
              </a:solidFill>
              <a:latin typeface="KG Second Chances Solid" panose="02000000000000000000" pitchFamily="2" charset="0"/>
            </a:endParaRPr>
          </a:p>
          <a:p>
            <a:r>
              <a:rPr lang="en-US" sz="1200" dirty="0">
                <a:solidFill>
                  <a:srgbClr val="FF0000"/>
                </a:solidFill>
                <a:latin typeface="KG Second Chances Solid" panose="02000000000000000000" pitchFamily="2" charset="0"/>
              </a:rPr>
              <a:t>*I can </a:t>
            </a:r>
            <a:r>
              <a:rPr lang="en-US" sz="1200" dirty="0" smtClean="0">
                <a:solidFill>
                  <a:srgbClr val="FF0000"/>
                </a:solidFill>
                <a:latin typeface="KG Second Chances Solid" panose="02000000000000000000" pitchFamily="2" charset="0"/>
              </a:rPr>
              <a:t>create a graph without numbers.</a:t>
            </a:r>
            <a:endParaRPr lang="en-US" sz="1200" dirty="0">
              <a:solidFill>
                <a:srgbClr val="FF0000"/>
              </a:solidFill>
              <a:latin typeface="KG Second Chances Solid" panose="02000000000000000000" pitchFamily="2" charset="0"/>
            </a:endParaRPr>
          </a:p>
          <a:p>
            <a:r>
              <a:rPr lang="en-US" sz="1200" dirty="0">
                <a:solidFill>
                  <a:srgbClr val="FF0000"/>
                </a:solidFill>
                <a:latin typeface="KG Second Chances Solid" panose="02000000000000000000" pitchFamily="2" charset="0"/>
              </a:rPr>
              <a:t>*I can </a:t>
            </a:r>
            <a:r>
              <a:rPr lang="en-US" sz="1200" dirty="0" smtClean="0">
                <a:solidFill>
                  <a:srgbClr val="FF0000"/>
                </a:solidFill>
                <a:latin typeface="KG Second Chances Solid" panose="02000000000000000000" pitchFamily="2" charset="0"/>
              </a:rPr>
              <a:t>research to learn about American symbols.</a:t>
            </a:r>
          </a:p>
          <a:p>
            <a:r>
              <a:rPr lang="en-US" sz="1200" dirty="0" smtClean="0">
                <a:solidFill>
                  <a:srgbClr val="FF0000"/>
                </a:solidFill>
                <a:latin typeface="KG Second Chances Solid" panose="02000000000000000000" pitchFamily="2" charset="0"/>
              </a:rPr>
              <a:t>*I can use the Epic app to learn new facts.</a:t>
            </a:r>
            <a:endParaRPr lang="en-US" sz="1200" dirty="0">
              <a:solidFill>
                <a:srgbClr val="FF0000"/>
              </a:solidFill>
              <a:latin typeface="KG Second Chances Solid" panose="02000000000000000000" pitchFamily="2" charset="0"/>
            </a:endParaRPr>
          </a:p>
          <a:p>
            <a:r>
              <a:rPr lang="en-US" sz="1200" dirty="0">
                <a:solidFill>
                  <a:srgbClr val="FF0000"/>
                </a:solidFill>
                <a:latin typeface="KG Second Chances Solid" panose="02000000000000000000" pitchFamily="2" charset="0"/>
              </a:rPr>
              <a:t>*I can </a:t>
            </a:r>
            <a:r>
              <a:rPr lang="en-US" sz="1200" dirty="0" smtClean="0">
                <a:solidFill>
                  <a:srgbClr val="FF0000"/>
                </a:solidFill>
                <a:latin typeface="KG Second Chances Solid" panose="02000000000000000000" pitchFamily="2" charset="0"/>
              </a:rPr>
              <a:t>learn new facts from presentations from my peers.</a:t>
            </a:r>
            <a:endParaRPr lang="en-US" sz="1200" dirty="0">
              <a:solidFill>
                <a:srgbClr val="FF0000"/>
              </a:solidFill>
              <a:latin typeface="KG Second Chances Solid" panose="02000000000000000000" pitchFamily="2" charset="0"/>
            </a:endParaRPr>
          </a:p>
          <a:p>
            <a:r>
              <a:rPr lang="en-US" sz="1200" dirty="0">
                <a:solidFill>
                  <a:srgbClr val="FF0000"/>
                </a:solidFill>
                <a:latin typeface="KG Second Chances Solid" panose="02000000000000000000" pitchFamily="2" charset="0"/>
              </a:rPr>
              <a:t>*I can </a:t>
            </a:r>
            <a:r>
              <a:rPr lang="en-US" sz="1200" dirty="0" smtClean="0">
                <a:solidFill>
                  <a:srgbClr val="FF0000"/>
                </a:solidFill>
                <a:latin typeface="KG Second Chances Solid" panose="02000000000000000000" pitchFamily="2" charset="0"/>
              </a:rPr>
              <a:t>teach others about some of the United States symbols.</a:t>
            </a:r>
            <a:endParaRPr lang="en-US" sz="1200" dirty="0">
              <a:solidFill>
                <a:srgbClr val="FF0000"/>
              </a:solidFill>
              <a:latin typeface="KG Second Chances Solid" panose="02000000000000000000" pitchFamily="2" charset="0"/>
            </a:endParaRPr>
          </a:p>
          <a:p>
            <a:endParaRPr lang="en-US" sz="1200" dirty="0">
              <a:solidFill>
                <a:schemeClr val="accent6">
                  <a:lumMod val="75000"/>
                </a:schemeClr>
              </a:solidFill>
              <a:latin typeface="KG Second Chances Solid" panose="02000000000000000000" pitchFamily="2" charset="0"/>
            </a:endParaRPr>
          </a:p>
          <a:p>
            <a:pPr algn="ct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1108</TotalTime>
  <Words>234</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KG Second Chances Solid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Maribel</dc:creator>
  <cp:lastModifiedBy>Schwabauer, Kelly J.</cp:lastModifiedBy>
  <cp:revision>4</cp:revision>
  <dcterms:created xsi:type="dcterms:W3CDTF">2015-03-30T02:08:44Z</dcterms:created>
  <dcterms:modified xsi:type="dcterms:W3CDTF">2018-12-06T14:07:58Z</dcterms:modified>
</cp:coreProperties>
</file>