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138" y="-2070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1320" y="1465521"/>
            <a:ext cx="46081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G Second Chances Solid" panose="02000000000000000000" pitchFamily="2" charset="0"/>
              </a:rPr>
              <a:t>Mrs. </a:t>
            </a:r>
            <a:r>
              <a:rPr lang="en-US" sz="2800" dirty="0" err="1" smtClean="0">
                <a:latin typeface="KG Second Chances Solid" panose="02000000000000000000" pitchFamily="2" charset="0"/>
              </a:rPr>
              <a:t>Schwabauer’s</a:t>
            </a:r>
            <a:endParaRPr lang="en-US" sz="2800" dirty="0" smtClean="0">
              <a:latin typeface="KG Second Chances Solid" panose="02000000000000000000" pitchFamily="2" charset="0"/>
            </a:endParaRPr>
          </a:p>
          <a:p>
            <a:pPr algn="ctr"/>
            <a:r>
              <a:rPr lang="en-US" sz="2800" dirty="0" smtClean="0">
                <a:latin typeface="KG Second Chances Solid" panose="02000000000000000000" pitchFamily="2" charset="0"/>
              </a:rPr>
              <a:t>First Grade</a:t>
            </a:r>
          </a:p>
          <a:p>
            <a:pPr algn="ctr"/>
            <a:endParaRPr lang="en-US" sz="1400" dirty="0" smtClean="0">
              <a:latin typeface="KG Second Chances Solid" panose="02000000000000000000" pitchFamily="2" charset="0"/>
            </a:endParaRPr>
          </a:p>
          <a:p>
            <a:pPr algn="ctr"/>
            <a:r>
              <a:rPr lang="en-US" sz="1400" dirty="0" smtClean="0">
                <a:latin typeface="KG Second Chances Solid" panose="02000000000000000000" pitchFamily="2" charset="0"/>
              </a:rPr>
              <a:t>Week of August 20-24, 2018</a:t>
            </a:r>
            <a:endParaRPr lang="en-US" sz="1400" dirty="0">
              <a:latin typeface="KG Second Chances Solid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7881" y="3995558"/>
            <a:ext cx="31752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*Next Tuesday, August 28</a:t>
            </a:r>
            <a:r>
              <a:rPr lang="en-US" sz="1400" baseline="30000" dirty="0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th</a:t>
            </a:r>
            <a:r>
              <a:rPr lang="en-US" sz="1400" dirty="0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 is Back to School Night for parents.  I encourage everyone to attend.  Ms. </a:t>
            </a:r>
            <a:r>
              <a:rPr lang="en-US" sz="1400" dirty="0" err="1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Druen</a:t>
            </a:r>
            <a:r>
              <a:rPr lang="en-US" sz="1400" dirty="0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 will be discussing the school’s new behavior policy and I will be giving lots of helpful information.  I look forward to seeing you.</a:t>
            </a:r>
            <a:endParaRPr lang="en-US" sz="1400" dirty="0">
              <a:solidFill>
                <a:srgbClr val="00B0F0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9329" y="3995559"/>
            <a:ext cx="34845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August 28 6:00-8:00</a:t>
            </a:r>
            <a:r>
              <a:rPr lang="en-US" sz="14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: Back to</a:t>
            </a:r>
          </a:p>
          <a:p>
            <a:r>
              <a:rPr lang="en-US" sz="14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      	School Night (parents only)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September 3</a:t>
            </a:r>
            <a:r>
              <a:rPr lang="en-US" sz="14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: No School/Labor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September 7</a:t>
            </a:r>
            <a:r>
              <a:rPr lang="en-US" sz="14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: OTE Carnival</a:t>
            </a:r>
            <a:endParaRPr lang="en-US" sz="1400" dirty="0" smtClean="0">
              <a:solidFill>
                <a:srgbClr val="92D050"/>
              </a:solidFill>
              <a:latin typeface="KG Second Chances Solid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September 11</a:t>
            </a:r>
            <a:r>
              <a:rPr lang="en-US" sz="14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: Picture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September 14</a:t>
            </a:r>
            <a:r>
              <a:rPr lang="en-US" sz="14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: No School/</a:t>
            </a:r>
          </a:p>
          <a:p>
            <a:r>
              <a:rPr lang="en-US" sz="1400" dirty="0">
                <a:solidFill>
                  <a:srgbClr val="92D050"/>
                </a:solidFill>
                <a:latin typeface="KG Second Chances Solid" panose="02000000000000000000" pitchFamily="2" charset="0"/>
              </a:rPr>
              <a:t>	</a:t>
            </a:r>
            <a:r>
              <a:rPr lang="en-US" sz="14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Professional Development</a:t>
            </a:r>
            <a:endParaRPr lang="en-US" sz="1400" dirty="0">
              <a:solidFill>
                <a:srgbClr val="92D050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079" y="7413456"/>
            <a:ext cx="50175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G Second Chances Solid" panose="02000000000000000000" pitchFamily="2" charset="0"/>
              </a:rPr>
              <a:t>	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We have spent these first few days of school getting to know each other.  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Lots of our time has been spent learning routines and expectations.  Most of our regular schedule is now in place and students are really starting to get a feel for first grade.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	Please continue to read for at least 15 minutes each night.</a:t>
            </a:r>
            <a:endParaRPr lang="en-US" sz="1200" dirty="0">
              <a:solidFill>
                <a:srgbClr val="00B050"/>
              </a:solidFill>
              <a:latin typeface="KG Second Chances Solid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66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KG Second Chances Solid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Schwabauer, Kelly J.</cp:lastModifiedBy>
  <cp:revision>6</cp:revision>
  <dcterms:created xsi:type="dcterms:W3CDTF">2015-03-30T02:08:44Z</dcterms:created>
  <dcterms:modified xsi:type="dcterms:W3CDTF">2018-08-24T19:13:23Z</dcterms:modified>
</cp:coreProperties>
</file>