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132" y="-3192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6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43071" y="537845"/>
            <a:ext cx="1316990" cy="114703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1" y="537845"/>
            <a:ext cx="3829050" cy="114703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6169661"/>
            <a:ext cx="6217920" cy="190690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069399"/>
            <a:ext cx="6217920" cy="21002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7040" y="3135948"/>
            <a:ext cx="2573020" cy="88722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49158"/>
            <a:ext cx="323215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044825"/>
            <a:ext cx="323215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149158"/>
            <a:ext cx="3233420" cy="8956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3044825"/>
            <a:ext cx="3233420" cy="55318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82270"/>
            <a:ext cx="2406650" cy="162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0" cy="8194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009141"/>
            <a:ext cx="2406650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3"/>
            <a:ext cx="4389120" cy="11268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1"/>
            <a:ext cx="6583680" cy="6336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1320" y="1465521"/>
            <a:ext cx="4608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KG Second Chances Solid" panose="02000000000000000000" pitchFamily="2" charset="0"/>
              </a:rPr>
              <a:t>Mrs. </a:t>
            </a:r>
            <a:r>
              <a:rPr lang="en-US" sz="2800" dirty="0" err="1" smtClean="0">
                <a:latin typeface="KG Second Chances Solid" panose="02000000000000000000" pitchFamily="2" charset="0"/>
              </a:rPr>
              <a:t>Schwabauer’s</a:t>
            </a:r>
            <a:endParaRPr lang="en-US" sz="2800" dirty="0" smtClean="0">
              <a:latin typeface="KG Second Chances Solid" panose="02000000000000000000" pitchFamily="2" charset="0"/>
            </a:endParaRPr>
          </a:p>
          <a:p>
            <a:pPr algn="ctr"/>
            <a:r>
              <a:rPr lang="en-US" sz="2800" dirty="0" smtClean="0">
                <a:latin typeface="KG Second Chances Solid" panose="02000000000000000000" pitchFamily="2" charset="0"/>
              </a:rPr>
              <a:t>First Grade</a:t>
            </a:r>
          </a:p>
          <a:p>
            <a:pPr algn="ctr"/>
            <a:endParaRPr lang="en-US" sz="1400" dirty="0" smtClean="0">
              <a:latin typeface="KG Second Chances Solid" panose="02000000000000000000" pitchFamily="2" charset="0"/>
            </a:endParaRPr>
          </a:p>
          <a:p>
            <a:pPr algn="ctr"/>
            <a:r>
              <a:rPr lang="en-US" sz="1400" dirty="0" smtClean="0">
                <a:latin typeface="KG Second Chances Solid" panose="02000000000000000000" pitchFamily="2" charset="0"/>
              </a:rPr>
              <a:t>Week of August </a:t>
            </a:r>
            <a:r>
              <a:rPr lang="en-US" sz="1400" dirty="0" smtClean="0">
                <a:latin typeface="KG Second Chances Solid" panose="02000000000000000000" pitchFamily="2" charset="0"/>
              </a:rPr>
              <a:t>27-31, </a:t>
            </a:r>
            <a:r>
              <a:rPr lang="en-US" sz="1400" dirty="0" smtClean="0">
                <a:latin typeface="KG Second Chances Solid" panose="02000000000000000000" pitchFamily="2" charset="0"/>
              </a:rPr>
              <a:t>2018</a:t>
            </a:r>
            <a:endParaRPr lang="en-US" sz="1400" dirty="0">
              <a:latin typeface="KG Second Chances Solid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7881" y="3862208"/>
            <a:ext cx="3175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*Next </a:t>
            </a:r>
            <a:r>
              <a:rPr lang="en-US" sz="12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week I will be sending home Bag Books.  These need to be returned on Mondays (or the first day in the week).  I will switch out the books and send them home the same night.  I will change book levels as your student’s level changes.  I will initially sent home a level that at or below the level your student is currently reading.  These ar</a:t>
            </a:r>
            <a:r>
              <a:rPr lang="en-US" sz="1200" dirty="0" smtClean="0">
                <a:solidFill>
                  <a:srgbClr val="00B0F0"/>
                </a:solidFill>
                <a:latin typeface="KG Second Chances Solid" panose="02000000000000000000" pitchFamily="2" charset="0"/>
              </a:rPr>
              <a:t>e supposed to encourage a love for reading.</a:t>
            </a:r>
            <a:endParaRPr lang="en-US" sz="1200" dirty="0">
              <a:solidFill>
                <a:srgbClr val="00B0F0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9329" y="3995559"/>
            <a:ext cx="348459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92D050"/>
              </a:solidFill>
              <a:latin typeface="KG Second Chances Solid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3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No School/Labor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7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OTE Carnival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11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Picture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u="sng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September 14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: No School/</a:t>
            </a:r>
          </a:p>
          <a:p>
            <a:r>
              <a:rPr lang="en-US" sz="1400" dirty="0">
                <a:solidFill>
                  <a:srgbClr val="92D050"/>
                </a:solidFill>
                <a:latin typeface="KG Second Chances Solid" panose="02000000000000000000" pitchFamily="2" charset="0"/>
              </a:rPr>
              <a:t>	</a:t>
            </a:r>
            <a:r>
              <a:rPr lang="en-US" sz="1400" dirty="0" smtClean="0">
                <a:solidFill>
                  <a:srgbClr val="92D050"/>
                </a:solidFill>
                <a:latin typeface="KG Second Chances Solid" panose="02000000000000000000" pitchFamily="2" charset="0"/>
              </a:rPr>
              <a:t>Professional Development</a:t>
            </a:r>
            <a:endParaRPr lang="en-US" sz="1400" dirty="0">
              <a:solidFill>
                <a:srgbClr val="92D050"/>
              </a:solidFill>
              <a:latin typeface="KG Second Chances Solid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881" y="7413456"/>
            <a:ext cx="53032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KG Second Chances Solid" panose="02000000000000000000" pitchFamily="2" charset="0"/>
              </a:rPr>
              <a:t>Here are the goals for the week: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read and write short a words.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capitalize the first word in a sentence.</a:t>
            </a:r>
          </a:p>
          <a:p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read-to-self </a:t>
            </a:r>
            <a:r>
              <a:rPr lang="en-US" sz="1200" dirty="0">
                <a:solidFill>
                  <a:srgbClr val="00B050"/>
                </a:solidFill>
                <a:latin typeface="KG Second Chances Solid" panose="02000000000000000000" pitchFamily="2" charset="0"/>
              </a:rPr>
              <a:t>(alone for a short sustained time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.)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understand I am part of several </a:t>
            </a:r>
            <a:r>
              <a:rPr lang="en-US" sz="120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different communities</a:t>
            </a:r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create pictures using shapes.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make shapes from other shapes.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work in a group cooperatively.</a:t>
            </a:r>
          </a:p>
          <a:p>
            <a:r>
              <a:rPr lang="en-US" sz="1200" dirty="0" smtClean="0">
                <a:solidFill>
                  <a:srgbClr val="00B050"/>
                </a:solidFill>
                <a:latin typeface="KG Second Chances Solid" panose="02000000000000000000" pitchFamily="2" charset="0"/>
              </a:rPr>
              <a:t>*I can work independently.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199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KG Second Chances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Maribel</dc:creator>
  <cp:lastModifiedBy>Schwabauer, Kelly J.</cp:lastModifiedBy>
  <cp:revision>7</cp:revision>
  <dcterms:created xsi:type="dcterms:W3CDTF">2015-03-30T02:08:44Z</dcterms:created>
  <dcterms:modified xsi:type="dcterms:W3CDTF">2018-08-31T21:48:42Z</dcterms:modified>
</cp:coreProperties>
</file>