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4" r:id="rId2"/>
  </p:sldIdLst>
  <p:sldSz cx="73152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8" autoAdjust="0"/>
    <p:restoredTop sz="94660"/>
  </p:normalViewPr>
  <p:slideViewPr>
    <p:cSldViewPr snapToGrid="0" snapToObjects="1">
      <p:cViewPr>
        <p:scale>
          <a:sx n="100" d="100"/>
          <a:sy n="100" d="100"/>
        </p:scale>
        <p:origin x="282" y="-2250"/>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7D48-4EB3-9640-A2B7-1FD2933050E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C7D48-4EB3-9640-A2B7-1FD2933050E9}"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C7D48-4EB3-9640-A2B7-1FD2933050E9}"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C7D48-4EB3-9640-A2B7-1FD2933050E9}"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7D48-4EB3-9640-A2B7-1FD2933050E9}"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F33C7D48-4EB3-9640-A2B7-1FD2933050E9}" type="datetimeFigureOut">
              <a:rPr lang="en-US" smtClean="0"/>
              <a:t>9/13/2018</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BAF68FB7-761F-054D-A254-D0C26B5291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ignupgenius.com/go/30E0D48ACA728A1FE3-fal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91320" y="1465521"/>
            <a:ext cx="4608128" cy="1677382"/>
          </a:xfrm>
          <a:prstGeom prst="rect">
            <a:avLst/>
          </a:prstGeom>
          <a:noFill/>
        </p:spPr>
        <p:txBody>
          <a:bodyPr wrap="square" rtlCol="0">
            <a:spAutoFit/>
          </a:bodyPr>
          <a:lstStyle/>
          <a:p>
            <a:pPr algn="ctr"/>
            <a:r>
              <a:rPr lang="en-US" dirty="0" smtClean="0"/>
              <a:t> </a:t>
            </a:r>
            <a:r>
              <a:rPr lang="en-US" sz="3200" dirty="0">
                <a:latin typeface="KG Second Chances Solid" panose="02000000000000000000" pitchFamily="2" charset="0"/>
              </a:rPr>
              <a:t>Mrs. </a:t>
            </a:r>
            <a:r>
              <a:rPr lang="en-US" sz="3200" dirty="0" err="1">
                <a:latin typeface="KG Second Chances Solid" panose="02000000000000000000" pitchFamily="2" charset="0"/>
              </a:rPr>
              <a:t>Schwabauer’s</a:t>
            </a:r>
            <a:endParaRPr lang="en-US" sz="3200" dirty="0">
              <a:latin typeface="KG Second Chances Solid" panose="02000000000000000000" pitchFamily="2" charset="0"/>
            </a:endParaRPr>
          </a:p>
          <a:p>
            <a:pPr algn="ctr"/>
            <a:r>
              <a:rPr lang="en-US" sz="3200" dirty="0">
                <a:latin typeface="KG Second Chances Solid" panose="02000000000000000000" pitchFamily="2" charset="0"/>
              </a:rPr>
              <a:t>First Grade</a:t>
            </a:r>
          </a:p>
          <a:p>
            <a:pPr algn="ctr"/>
            <a:endParaRPr lang="en-US" sz="1050" dirty="0">
              <a:latin typeface="KG Second Chances Solid" panose="02000000000000000000" pitchFamily="2" charset="0"/>
            </a:endParaRPr>
          </a:p>
          <a:p>
            <a:pPr algn="ctr"/>
            <a:r>
              <a:rPr lang="en-US" sz="1050" dirty="0">
                <a:solidFill>
                  <a:srgbClr val="FF3399"/>
                </a:solidFill>
                <a:latin typeface="KG Second Chances Solid" panose="02000000000000000000" pitchFamily="2" charset="0"/>
              </a:rPr>
              <a:t>Week of </a:t>
            </a:r>
            <a:r>
              <a:rPr lang="en-US" sz="1050" dirty="0" smtClean="0">
                <a:solidFill>
                  <a:srgbClr val="FF3399"/>
                </a:solidFill>
                <a:latin typeface="KG Second Chances Solid" panose="02000000000000000000" pitchFamily="2" charset="0"/>
              </a:rPr>
              <a:t>September </a:t>
            </a:r>
            <a:r>
              <a:rPr lang="en-US" sz="1050" dirty="0" smtClean="0">
                <a:solidFill>
                  <a:srgbClr val="FF3399"/>
                </a:solidFill>
                <a:latin typeface="KG Second Chances Solid" panose="02000000000000000000" pitchFamily="2" charset="0"/>
              </a:rPr>
              <a:t>10-13</a:t>
            </a:r>
            <a:r>
              <a:rPr lang="en-US" sz="1050" dirty="0" smtClean="0">
                <a:solidFill>
                  <a:srgbClr val="FF3399"/>
                </a:solidFill>
                <a:latin typeface="KG Second Chances Solid" panose="02000000000000000000" pitchFamily="2" charset="0"/>
              </a:rPr>
              <a:t>, </a:t>
            </a:r>
            <a:r>
              <a:rPr lang="en-US" sz="1050" dirty="0">
                <a:solidFill>
                  <a:srgbClr val="FF3399"/>
                </a:solidFill>
                <a:latin typeface="KG Second Chances Solid" panose="02000000000000000000" pitchFamily="2" charset="0"/>
              </a:rPr>
              <a:t>2018</a:t>
            </a:r>
          </a:p>
          <a:p>
            <a:pPr algn="ctr"/>
            <a:endParaRPr lang="en-US" dirty="0"/>
          </a:p>
        </p:txBody>
      </p:sp>
      <p:sp>
        <p:nvSpPr>
          <p:cNvPr id="3" name="TextBox 2"/>
          <p:cNvSpPr txBox="1"/>
          <p:nvPr/>
        </p:nvSpPr>
        <p:spPr>
          <a:xfrm>
            <a:off x="211681" y="3759964"/>
            <a:ext cx="3175212" cy="2123658"/>
          </a:xfrm>
          <a:prstGeom prst="rect">
            <a:avLst/>
          </a:prstGeom>
          <a:noFill/>
        </p:spPr>
        <p:txBody>
          <a:bodyPr wrap="square" rtlCol="0">
            <a:spAutoFit/>
          </a:bodyPr>
          <a:lstStyle/>
          <a:p>
            <a:r>
              <a:rPr lang="en-US" sz="1200" dirty="0" smtClean="0">
                <a:solidFill>
                  <a:srgbClr val="00B0F0"/>
                </a:solidFill>
              </a:rPr>
              <a:t>*Bag </a:t>
            </a:r>
            <a:r>
              <a:rPr lang="en-US" sz="1200" dirty="0" smtClean="0">
                <a:solidFill>
                  <a:srgbClr val="00B0F0"/>
                </a:solidFill>
              </a:rPr>
              <a:t>Books: These are switche</a:t>
            </a:r>
            <a:r>
              <a:rPr lang="en-US" sz="1200" dirty="0" smtClean="0">
                <a:solidFill>
                  <a:srgbClr val="00B0F0"/>
                </a:solidFill>
              </a:rPr>
              <a:t>d out on Monday (or the first day in the week we are at school). I apologize I forgot on Monday!  </a:t>
            </a:r>
            <a:r>
              <a:rPr lang="en-US" sz="1200" dirty="0" smtClean="0">
                <a:solidFill>
                  <a:srgbClr val="00B0F0"/>
                </a:solidFill>
                <a:sym typeface="Wingdings" panose="05000000000000000000" pitchFamily="2" charset="2"/>
              </a:rPr>
              <a:t> Please just write in the name of the book one time on the sheet.  That means you will add two titles each week.</a:t>
            </a:r>
            <a:r>
              <a:rPr lang="en-US" sz="1200" dirty="0">
                <a:solidFill>
                  <a:srgbClr val="00B0F0"/>
                </a:solidFill>
                <a:sym typeface="Wingdings" panose="05000000000000000000" pitchFamily="2" charset="2"/>
              </a:rPr>
              <a:t> </a:t>
            </a:r>
            <a:r>
              <a:rPr lang="en-US" sz="1200" dirty="0" smtClean="0">
                <a:solidFill>
                  <a:srgbClr val="00B0F0"/>
                </a:solidFill>
                <a:sym typeface="Wingdings" panose="05000000000000000000" pitchFamily="2" charset="2"/>
              </a:rPr>
              <a:t> </a:t>
            </a:r>
            <a:endParaRPr lang="en-US" sz="1200" dirty="0">
              <a:solidFill>
                <a:srgbClr val="00B0F0"/>
              </a:solidFill>
              <a:sym typeface="Wingdings" panose="05000000000000000000" pitchFamily="2" charset="2"/>
            </a:endParaRPr>
          </a:p>
          <a:p>
            <a:r>
              <a:rPr lang="en-US" sz="1200" dirty="0" smtClean="0">
                <a:solidFill>
                  <a:srgbClr val="00B0F0"/>
                </a:solidFill>
                <a:sym typeface="Wingdings" panose="05000000000000000000" pitchFamily="2" charset="2"/>
              </a:rPr>
              <a:t>*Reading Challenge: We will have a monthly reading challenge almost every month this year.  The deadline is the last day in the month.  You can write books from the Book Bags on the list.  Library books are also great for this list.</a:t>
            </a:r>
            <a:r>
              <a:rPr lang="en-US" sz="1200" dirty="0" smtClean="0">
                <a:solidFill>
                  <a:srgbClr val="00B0F0"/>
                </a:solidFill>
              </a:rPr>
              <a:t>  </a:t>
            </a:r>
            <a:endParaRPr lang="en-US" sz="1200" dirty="0">
              <a:solidFill>
                <a:srgbClr val="00B0F0"/>
              </a:solidFill>
            </a:endParaRPr>
          </a:p>
        </p:txBody>
      </p:sp>
      <p:sp>
        <p:nvSpPr>
          <p:cNvPr id="4" name="TextBox 3"/>
          <p:cNvSpPr txBox="1"/>
          <p:nvPr/>
        </p:nvSpPr>
        <p:spPr>
          <a:xfrm>
            <a:off x="3614857" y="3826639"/>
            <a:ext cx="3484591" cy="2800767"/>
          </a:xfrm>
          <a:prstGeom prst="rect">
            <a:avLst/>
          </a:prstGeom>
          <a:noFill/>
        </p:spPr>
        <p:txBody>
          <a:bodyPr wrap="square" rtlCol="0">
            <a:spAutoFit/>
          </a:bodyPr>
          <a:lstStyle/>
          <a:p>
            <a:r>
              <a:rPr lang="en-US" sz="1400" u="sng" dirty="0" smtClean="0">
                <a:solidFill>
                  <a:srgbClr val="92D050"/>
                </a:solidFill>
                <a:latin typeface="KG Second Chances Solid" panose="02000000000000000000" pitchFamily="2" charset="0"/>
              </a:rPr>
              <a:t>October 22, 23, 25</a:t>
            </a:r>
            <a:r>
              <a:rPr lang="en-US" sz="1400" dirty="0" smtClean="0">
                <a:solidFill>
                  <a:srgbClr val="92D050"/>
                </a:solidFill>
                <a:latin typeface="KG Second Chances Solid" panose="02000000000000000000" pitchFamily="2" charset="0"/>
              </a:rPr>
              <a:t>: Parent/Teacher Conferences </a:t>
            </a:r>
          </a:p>
          <a:p>
            <a:endParaRPr lang="en-US" sz="1400" dirty="0">
              <a:solidFill>
                <a:srgbClr val="92D050"/>
              </a:solidFill>
              <a:latin typeface="KG Second Chances Solid" panose="02000000000000000000" pitchFamily="2" charset="0"/>
            </a:endParaRPr>
          </a:p>
          <a:p>
            <a:r>
              <a:rPr lang="en-US" dirty="0" smtClean="0">
                <a:solidFill>
                  <a:srgbClr val="92D050"/>
                </a:solidFill>
                <a:latin typeface="KG Second Chances Solid" panose="02000000000000000000" pitchFamily="2" charset="0"/>
              </a:rPr>
              <a:t> </a:t>
            </a:r>
            <a:r>
              <a:rPr lang="en-US" sz="1400" dirty="0" smtClean="0">
                <a:solidFill>
                  <a:srgbClr val="92D050"/>
                </a:solidFill>
                <a:latin typeface="KG Second Chances Solid" panose="02000000000000000000" pitchFamily="2" charset="0"/>
              </a:rPr>
              <a:t>  If you have not signed up for a time, here is the link: </a:t>
            </a:r>
            <a:r>
              <a:rPr lang="en-US" sz="1400" u="sng" dirty="0" smtClean="0">
                <a:hlinkClick r:id="rId3"/>
              </a:rPr>
              <a:t>https</a:t>
            </a:r>
            <a:r>
              <a:rPr lang="en-US" sz="1400" u="sng" dirty="0">
                <a:hlinkClick r:id="rId3"/>
              </a:rPr>
              <a:t>://</a:t>
            </a:r>
            <a:r>
              <a:rPr lang="en-US" sz="1400" u="sng" dirty="0" smtClean="0">
                <a:hlinkClick r:id="rId3"/>
              </a:rPr>
              <a:t>www.signupgenius.com/go/30E0D48ACA728A1FE3-fall</a:t>
            </a:r>
            <a:endParaRPr lang="en-US" sz="1400" u="sng" dirty="0" smtClean="0"/>
          </a:p>
          <a:p>
            <a:endParaRPr lang="en-US" sz="1400" u="sng" dirty="0" smtClean="0"/>
          </a:p>
          <a:p>
            <a:r>
              <a:rPr lang="en-US" sz="1400" dirty="0">
                <a:solidFill>
                  <a:srgbClr val="92D050"/>
                </a:solidFill>
                <a:latin typeface="KG Second Chances Solid" panose="02000000000000000000" pitchFamily="2" charset="0"/>
              </a:rPr>
              <a:t>I look forward to meeting with you in October.</a:t>
            </a:r>
            <a:endParaRPr lang="en-US" sz="1400" u="sng" dirty="0" smtClean="0"/>
          </a:p>
          <a:p>
            <a:endParaRPr lang="en-US" sz="1400" dirty="0">
              <a:solidFill>
                <a:srgbClr val="92D050"/>
              </a:solidFill>
              <a:latin typeface="KG Second Chances Solid" panose="02000000000000000000" pitchFamily="2" charset="0"/>
            </a:endParaRPr>
          </a:p>
          <a:p>
            <a:pPr algn="ctr"/>
            <a:endParaRPr lang="en-US" dirty="0"/>
          </a:p>
        </p:txBody>
      </p:sp>
      <p:sp>
        <p:nvSpPr>
          <p:cNvPr id="5" name="TextBox 4"/>
          <p:cNvSpPr txBox="1"/>
          <p:nvPr/>
        </p:nvSpPr>
        <p:spPr>
          <a:xfrm>
            <a:off x="211681" y="6943724"/>
            <a:ext cx="5236619" cy="2492990"/>
          </a:xfrm>
          <a:prstGeom prst="rect">
            <a:avLst/>
          </a:prstGeom>
          <a:noFill/>
        </p:spPr>
        <p:txBody>
          <a:bodyPr wrap="square" rtlCol="0">
            <a:spAutoFit/>
          </a:bodyPr>
          <a:lstStyle/>
          <a:p>
            <a:r>
              <a:rPr lang="en-US" sz="1200" dirty="0">
                <a:latin typeface="KG Second Chances Solid" panose="02000000000000000000" pitchFamily="2" charset="0"/>
              </a:rPr>
              <a:t>Here are the goals for the week:</a:t>
            </a:r>
          </a:p>
          <a:p>
            <a:r>
              <a:rPr lang="en-US" sz="1200" dirty="0">
                <a:solidFill>
                  <a:srgbClr val="00B050"/>
                </a:solidFill>
                <a:latin typeface="KG Second Chances Solid" panose="02000000000000000000" pitchFamily="2" charset="0"/>
              </a:rPr>
              <a:t>*I can read and write short </a:t>
            </a:r>
            <a:r>
              <a:rPr lang="en-US" sz="1200" dirty="0">
                <a:solidFill>
                  <a:srgbClr val="00B050"/>
                </a:solidFill>
                <a:latin typeface="KG Second Chances Solid" panose="02000000000000000000" pitchFamily="2" charset="0"/>
              </a:rPr>
              <a:t>3</a:t>
            </a:r>
            <a:r>
              <a:rPr lang="en-US" sz="1200" dirty="0" smtClean="0">
                <a:solidFill>
                  <a:srgbClr val="00B050"/>
                </a:solidFill>
                <a:latin typeface="KG Second Chances Solid" panose="02000000000000000000" pitchFamily="2" charset="0"/>
              </a:rPr>
              <a:t> </a:t>
            </a:r>
            <a:r>
              <a:rPr lang="en-US" sz="1200" dirty="0">
                <a:solidFill>
                  <a:srgbClr val="00B050"/>
                </a:solidFill>
                <a:latin typeface="KG Second Chances Solid" panose="02000000000000000000" pitchFamily="2" charset="0"/>
              </a:rPr>
              <a:t>words.</a:t>
            </a:r>
          </a:p>
          <a:p>
            <a:r>
              <a:rPr lang="en-US" sz="1200" dirty="0">
                <a:solidFill>
                  <a:srgbClr val="00B050"/>
                </a:solidFill>
                <a:latin typeface="KG Second Chances Solid" panose="02000000000000000000" pitchFamily="2" charset="0"/>
              </a:rPr>
              <a:t>*I can capitalize the first word in a sentence.</a:t>
            </a:r>
          </a:p>
          <a:p>
            <a:r>
              <a:rPr lang="en-US" sz="1200" dirty="0">
                <a:solidFill>
                  <a:srgbClr val="00B050"/>
                </a:solidFill>
                <a:latin typeface="KG Second Chances Solid" panose="02000000000000000000" pitchFamily="2" charset="0"/>
              </a:rPr>
              <a:t>*I can </a:t>
            </a:r>
            <a:r>
              <a:rPr lang="en-US" sz="1200" dirty="0" smtClean="0">
                <a:solidFill>
                  <a:srgbClr val="00B050"/>
                </a:solidFill>
                <a:latin typeface="KG Second Chances Solid" panose="02000000000000000000" pitchFamily="2" charset="0"/>
              </a:rPr>
              <a:t>distinguish between a common and proper noun.</a:t>
            </a:r>
            <a:endParaRPr lang="en-US" sz="1200" dirty="0">
              <a:solidFill>
                <a:srgbClr val="00B050"/>
              </a:solidFill>
              <a:latin typeface="KG Second Chances Solid" panose="02000000000000000000" pitchFamily="2" charset="0"/>
            </a:endParaRPr>
          </a:p>
          <a:p>
            <a:r>
              <a:rPr lang="en-US" sz="1200" dirty="0" smtClean="0">
                <a:solidFill>
                  <a:srgbClr val="00B050"/>
                </a:solidFill>
                <a:latin typeface="KG Second Chances Solid" panose="02000000000000000000" pitchFamily="2" charset="0"/>
              </a:rPr>
              <a:t>*</a:t>
            </a:r>
            <a:r>
              <a:rPr lang="en-US" sz="1200" dirty="0">
                <a:solidFill>
                  <a:srgbClr val="00B050"/>
                </a:solidFill>
                <a:latin typeface="KG Second Chances Solid" panose="02000000000000000000" pitchFamily="2" charset="0"/>
              </a:rPr>
              <a:t>I can </a:t>
            </a:r>
            <a:r>
              <a:rPr lang="en-US" sz="1200" dirty="0" smtClean="0">
                <a:solidFill>
                  <a:srgbClr val="00B050"/>
                </a:solidFill>
                <a:latin typeface="KG Second Chances Solid" panose="02000000000000000000" pitchFamily="2" charset="0"/>
              </a:rPr>
              <a:t>name solid figures.</a:t>
            </a:r>
            <a:endParaRPr lang="en-US" sz="1200" dirty="0">
              <a:solidFill>
                <a:srgbClr val="00B050"/>
              </a:solidFill>
              <a:latin typeface="KG Second Chances Solid" panose="02000000000000000000" pitchFamily="2" charset="0"/>
            </a:endParaRPr>
          </a:p>
          <a:p>
            <a:r>
              <a:rPr lang="en-US" sz="1200" dirty="0">
                <a:solidFill>
                  <a:srgbClr val="00B050"/>
                </a:solidFill>
                <a:latin typeface="KG Second Chances Solid" panose="02000000000000000000" pitchFamily="2" charset="0"/>
              </a:rPr>
              <a:t>*I can </a:t>
            </a:r>
            <a:r>
              <a:rPr lang="en-US" sz="1200" dirty="0" smtClean="0">
                <a:solidFill>
                  <a:srgbClr val="00B050"/>
                </a:solidFill>
                <a:latin typeface="KG Second Chances Solid" panose="02000000000000000000" pitchFamily="2" charset="0"/>
              </a:rPr>
              <a:t>give characteristics of solid figures (surfaces, </a:t>
            </a:r>
            <a:r>
              <a:rPr lang="en-US" sz="1200" dirty="0" smtClean="0">
                <a:solidFill>
                  <a:srgbClr val="00B050"/>
                </a:solidFill>
                <a:latin typeface="KG Second Chances Solid" panose="02000000000000000000" pitchFamily="2" charset="0"/>
              </a:rPr>
              <a:t>   	vertices).</a:t>
            </a:r>
          </a:p>
          <a:p>
            <a:r>
              <a:rPr lang="en-US" sz="1200" dirty="0">
                <a:solidFill>
                  <a:srgbClr val="00B050"/>
                </a:solidFill>
                <a:latin typeface="KG Second Chances Solid" panose="02000000000000000000" pitchFamily="2" charset="0"/>
              </a:rPr>
              <a:t>*I can name community helpers</a:t>
            </a:r>
            <a:r>
              <a:rPr lang="en-US" sz="1200" dirty="0" smtClean="0">
                <a:solidFill>
                  <a:srgbClr val="00B050"/>
                </a:solidFill>
                <a:latin typeface="KG Second Chances Solid" panose="02000000000000000000" pitchFamily="2" charset="0"/>
              </a:rPr>
              <a:t>.</a:t>
            </a:r>
            <a:endParaRPr lang="en-US" sz="1200" dirty="0" smtClean="0">
              <a:solidFill>
                <a:srgbClr val="00B050"/>
              </a:solidFill>
              <a:latin typeface="KG Second Chances Solid" panose="02000000000000000000" pitchFamily="2" charset="0"/>
            </a:endParaRPr>
          </a:p>
          <a:p>
            <a:r>
              <a:rPr lang="en-US" sz="1200" dirty="0" smtClean="0">
                <a:solidFill>
                  <a:srgbClr val="00B050"/>
                </a:solidFill>
                <a:latin typeface="KG Second Chances Solid" panose="02000000000000000000" pitchFamily="2" charset="0"/>
              </a:rPr>
              <a:t>*I </a:t>
            </a:r>
            <a:r>
              <a:rPr lang="en-US" sz="1200" dirty="0" smtClean="0">
                <a:solidFill>
                  <a:srgbClr val="00B050"/>
                </a:solidFill>
                <a:latin typeface="KG Second Chances Solid" panose="02000000000000000000" pitchFamily="2" charset="0"/>
              </a:rPr>
              <a:t>understand that citizens have responsibilities and 	privileges can be granted or taken away</a:t>
            </a:r>
            <a:r>
              <a:rPr lang="en-US" sz="1200" dirty="0" smtClean="0">
                <a:solidFill>
                  <a:srgbClr val="00B050"/>
                </a:solidFill>
                <a:latin typeface="KG Second Chances Solid" panose="02000000000000000000" pitchFamily="2" charset="0"/>
              </a:rPr>
              <a:t>.</a:t>
            </a:r>
            <a:endParaRPr lang="en-US" sz="1200" dirty="0">
              <a:solidFill>
                <a:srgbClr val="00B050"/>
              </a:solidFill>
              <a:latin typeface="KG Second Chances Solid" panose="02000000000000000000" pitchFamily="2" charset="0"/>
            </a:endParaRPr>
          </a:p>
          <a:p>
            <a:r>
              <a:rPr lang="en-US" sz="1200" dirty="0">
                <a:solidFill>
                  <a:srgbClr val="00B050"/>
                </a:solidFill>
                <a:latin typeface="KG Second Chances Solid" panose="02000000000000000000" pitchFamily="2" charset="0"/>
              </a:rPr>
              <a:t>*I can work independently</a:t>
            </a:r>
            <a:r>
              <a:rPr lang="en-US" sz="1200" dirty="0" smtClean="0">
                <a:solidFill>
                  <a:srgbClr val="00B050"/>
                </a:solidFill>
                <a:latin typeface="KG Second Chances Solid" panose="02000000000000000000" pitchFamily="2" charset="0"/>
              </a:rPr>
              <a:t>.</a:t>
            </a:r>
          </a:p>
          <a:p>
            <a:r>
              <a:rPr lang="en-US" sz="1200" dirty="0" smtClean="0">
                <a:solidFill>
                  <a:srgbClr val="00B050"/>
                </a:solidFill>
                <a:latin typeface="KG Second Chances Solid" panose="02000000000000000000" pitchFamily="2" charset="0"/>
              </a:rPr>
              <a:t>*I can identify patterns on dice.</a:t>
            </a:r>
          </a:p>
          <a:p>
            <a:r>
              <a:rPr lang="en-US" sz="1200" dirty="0" smtClean="0">
                <a:solidFill>
                  <a:srgbClr val="00B050"/>
                </a:solidFill>
                <a:latin typeface="KG Second Chances Solid" panose="02000000000000000000" pitchFamily="2" charset="0"/>
              </a:rPr>
              <a:t>*I can add two numbers to make 6 and 7.</a:t>
            </a:r>
            <a:endParaRPr lang="en-US" sz="1200" dirty="0">
              <a:solidFill>
                <a:srgbClr val="00B050"/>
              </a:solidFill>
              <a:latin typeface="KG Second Chances Solid" panose="02000000000000000000"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1736</TotalTime>
  <Words>212</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KG Second Chances Solid</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Maribel</dc:creator>
  <cp:lastModifiedBy>Schwabauer, Kelly J.</cp:lastModifiedBy>
  <cp:revision>9</cp:revision>
  <dcterms:created xsi:type="dcterms:W3CDTF">2015-03-30T02:08:44Z</dcterms:created>
  <dcterms:modified xsi:type="dcterms:W3CDTF">2018-09-14T17:44:50Z</dcterms:modified>
</cp:coreProperties>
</file>