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74" r:id="rId2"/>
  </p:sldIdLst>
  <p:sldSz cx="7315200" cy="96012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778" autoAdjust="0"/>
    <p:restoredTop sz="94660"/>
  </p:normalViewPr>
  <p:slideViewPr>
    <p:cSldViewPr snapToGrid="0" snapToObjects="1">
      <p:cViewPr>
        <p:scale>
          <a:sx n="100" d="100"/>
          <a:sy n="100" d="100"/>
        </p:scale>
        <p:origin x="282" y="-1446"/>
      </p:cViewPr>
      <p:guideLst>
        <p:guide orient="horz" pos="3024"/>
        <p:guide pos="230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23313A-F922-47FE-A917-A0E99D183491}" type="datetimeFigureOut">
              <a:rPr lang="en-US" smtClean="0"/>
              <a:t>9/28/2018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52663" y="1143000"/>
            <a:ext cx="23526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92E6BE-D797-47EE-9A0C-EF786D5AB9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78871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92E6BE-D797-47EE-9A0C-EF786D5AB9C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6546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8640" y="2982596"/>
            <a:ext cx="6217920" cy="205803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97280" y="5440680"/>
            <a:ext cx="5120640" cy="24536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C7D48-4EB3-9640-A2B7-1FD2933050E9}" type="datetimeFigureOut">
              <a:rPr lang="en-US" smtClean="0"/>
              <a:t>9/28/2018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68FB7-761F-054D-A254-D0C26B5291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C7D48-4EB3-9640-A2B7-1FD2933050E9}" type="datetimeFigureOut">
              <a:rPr lang="en-US" smtClean="0"/>
              <a:t>9/28/2018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68FB7-761F-054D-A254-D0C26B5291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243071" y="537845"/>
            <a:ext cx="1316990" cy="1147032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2101" y="537845"/>
            <a:ext cx="3829050" cy="1147032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C7D48-4EB3-9640-A2B7-1FD2933050E9}" type="datetimeFigureOut">
              <a:rPr lang="en-US" smtClean="0"/>
              <a:t>9/28/2018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68FB7-761F-054D-A254-D0C26B5291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C7D48-4EB3-9640-A2B7-1FD2933050E9}" type="datetimeFigureOut">
              <a:rPr lang="en-US" smtClean="0"/>
              <a:t>9/28/2018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68FB7-761F-054D-A254-D0C26B5291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7850" y="6169661"/>
            <a:ext cx="6217920" cy="190690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7850" y="4069399"/>
            <a:ext cx="6217920" cy="2100262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C7D48-4EB3-9640-A2B7-1FD2933050E9}" type="datetimeFigureOut">
              <a:rPr lang="en-US" smtClean="0"/>
              <a:t>9/28/2018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68FB7-761F-054D-A254-D0C26B5291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2100" y="3135948"/>
            <a:ext cx="2573020" cy="88722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87040" y="3135948"/>
            <a:ext cx="2573020" cy="88722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C7D48-4EB3-9640-A2B7-1FD2933050E9}" type="datetimeFigureOut">
              <a:rPr lang="en-US" smtClean="0"/>
              <a:t>9/28/2018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68FB7-761F-054D-A254-D0C26B5291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760" y="384493"/>
            <a:ext cx="6583680" cy="1600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5760" y="2149158"/>
            <a:ext cx="3232150" cy="89566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5760" y="3044825"/>
            <a:ext cx="3232150" cy="553180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716020" y="2149158"/>
            <a:ext cx="3233420" cy="89566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716020" y="3044825"/>
            <a:ext cx="3233420" cy="553180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C7D48-4EB3-9640-A2B7-1FD2933050E9}" type="datetimeFigureOut">
              <a:rPr lang="en-US" smtClean="0"/>
              <a:t>9/28/2018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68FB7-761F-054D-A254-D0C26B5291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C7D48-4EB3-9640-A2B7-1FD2933050E9}" type="datetimeFigureOut">
              <a:rPr lang="en-US" smtClean="0"/>
              <a:t>9/28/2018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68FB7-761F-054D-A254-D0C26B5291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C7D48-4EB3-9640-A2B7-1FD2933050E9}" type="datetimeFigureOut">
              <a:rPr lang="en-US" smtClean="0"/>
              <a:t>9/28/2018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68FB7-761F-054D-A254-D0C26B5291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761" y="382270"/>
            <a:ext cx="2406650" cy="162687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60040" y="382271"/>
            <a:ext cx="4089400" cy="819435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65761" y="2009141"/>
            <a:ext cx="2406650" cy="65674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C7D48-4EB3-9640-A2B7-1FD2933050E9}" type="datetimeFigureOut">
              <a:rPr lang="en-US" smtClean="0"/>
              <a:t>9/28/2018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68FB7-761F-054D-A254-D0C26B5291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3830" y="6720840"/>
            <a:ext cx="4389120" cy="79343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433830" y="857885"/>
            <a:ext cx="4389120" cy="576072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33830" y="7514273"/>
            <a:ext cx="4389120" cy="112680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C7D48-4EB3-9640-A2B7-1FD2933050E9}" type="datetimeFigureOut">
              <a:rPr lang="en-US" smtClean="0"/>
              <a:t>9/28/2018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68FB7-761F-054D-A254-D0C26B5291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5760" y="384493"/>
            <a:ext cx="6583680" cy="1600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5760" y="2240281"/>
            <a:ext cx="6583680" cy="63363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5760" y="8898891"/>
            <a:ext cx="170688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3C7D48-4EB3-9640-A2B7-1FD2933050E9}" type="datetimeFigureOut">
              <a:rPr lang="en-US" smtClean="0"/>
              <a:t>9/28/2018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99360" y="8898891"/>
            <a:ext cx="231648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242560" y="8898891"/>
            <a:ext cx="170688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F68FB7-761F-054D-A254-D0C26B52915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www.signupgenius.com/go/30E0D48ACA728A1FE3-fal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91320" y="1465521"/>
            <a:ext cx="4608128" cy="16773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 </a:t>
            </a:r>
            <a:r>
              <a:rPr lang="en-US" sz="3200" dirty="0">
                <a:latin typeface="KG Second Chances Solid" panose="02000000000000000000" pitchFamily="2" charset="0"/>
              </a:rPr>
              <a:t>Mrs. </a:t>
            </a:r>
            <a:r>
              <a:rPr lang="en-US" sz="3200" dirty="0" err="1">
                <a:latin typeface="KG Second Chances Solid" panose="02000000000000000000" pitchFamily="2" charset="0"/>
              </a:rPr>
              <a:t>Schwabauer’s</a:t>
            </a:r>
            <a:endParaRPr lang="en-US" sz="3200" dirty="0">
              <a:latin typeface="KG Second Chances Solid" panose="02000000000000000000" pitchFamily="2" charset="0"/>
            </a:endParaRPr>
          </a:p>
          <a:p>
            <a:pPr algn="ctr"/>
            <a:r>
              <a:rPr lang="en-US" sz="3200" dirty="0">
                <a:latin typeface="KG Second Chances Solid" panose="02000000000000000000" pitchFamily="2" charset="0"/>
              </a:rPr>
              <a:t>First Grade</a:t>
            </a:r>
          </a:p>
          <a:p>
            <a:pPr algn="ctr"/>
            <a:endParaRPr lang="en-US" sz="1050" dirty="0">
              <a:latin typeface="KG Second Chances Solid" panose="02000000000000000000" pitchFamily="2" charset="0"/>
            </a:endParaRPr>
          </a:p>
          <a:p>
            <a:pPr algn="ctr"/>
            <a:r>
              <a:rPr lang="en-US" sz="1050" dirty="0">
                <a:solidFill>
                  <a:srgbClr val="FF3399"/>
                </a:solidFill>
                <a:latin typeface="KG Second Chances Solid" panose="02000000000000000000" pitchFamily="2" charset="0"/>
              </a:rPr>
              <a:t>Week of </a:t>
            </a:r>
            <a:r>
              <a:rPr lang="en-US" sz="1050" dirty="0" smtClean="0">
                <a:solidFill>
                  <a:srgbClr val="FF3399"/>
                </a:solidFill>
                <a:latin typeface="KG Second Chances Solid" panose="02000000000000000000" pitchFamily="2" charset="0"/>
              </a:rPr>
              <a:t>September 24-28, </a:t>
            </a:r>
            <a:r>
              <a:rPr lang="en-US" sz="1050" dirty="0">
                <a:solidFill>
                  <a:srgbClr val="FF3399"/>
                </a:solidFill>
                <a:latin typeface="KG Second Chances Solid" panose="02000000000000000000" pitchFamily="2" charset="0"/>
              </a:rPr>
              <a:t>2018</a:t>
            </a:r>
          </a:p>
          <a:p>
            <a:pPr algn="ctr"/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11681" y="3902839"/>
            <a:ext cx="3175212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00B0F0"/>
                </a:solidFill>
              </a:rPr>
              <a:t>*There is a new Reading Challenge for October.  It will be sent home on Monday.  Thank you for reading with your student and helping to foster a love for reading.</a:t>
            </a:r>
          </a:p>
          <a:p>
            <a:endParaRPr lang="en-US" sz="1200" dirty="0">
              <a:solidFill>
                <a:srgbClr val="00B0F0"/>
              </a:solidFill>
            </a:endParaRPr>
          </a:p>
          <a:p>
            <a:r>
              <a:rPr lang="en-US" sz="1200" dirty="0" smtClean="0">
                <a:solidFill>
                  <a:srgbClr val="00B0F0"/>
                </a:solidFill>
              </a:rPr>
              <a:t>*The OTE Book Fair is next week.  We will visit on Tuesday at 1:00.  You can send money with y our student to purchase books.  This is a great way to replenish your home library and help the school at the same time!  Thanks for your support.</a:t>
            </a:r>
            <a:endParaRPr lang="en-US" sz="1200" dirty="0">
              <a:solidFill>
                <a:srgbClr val="00B0F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614857" y="3826639"/>
            <a:ext cx="3484591" cy="25083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u="sng" dirty="0" smtClean="0">
                <a:solidFill>
                  <a:srgbClr val="92D050"/>
                </a:solidFill>
                <a:latin typeface="KG Second Chances Solid" panose="02000000000000000000" pitchFamily="2" charset="0"/>
              </a:rPr>
              <a:t>Tuesday, Oct. 2</a:t>
            </a:r>
            <a:r>
              <a:rPr lang="en-US" sz="1100" dirty="0" smtClean="0">
                <a:solidFill>
                  <a:srgbClr val="92D050"/>
                </a:solidFill>
                <a:latin typeface="KG Second Chances Solid" panose="02000000000000000000" pitchFamily="2" charset="0"/>
              </a:rPr>
              <a:t>: Family Night at the Book 				Fair </a:t>
            </a:r>
            <a:r>
              <a:rPr lang="en-US" sz="1100" smtClean="0">
                <a:solidFill>
                  <a:srgbClr val="92D050"/>
                </a:solidFill>
                <a:latin typeface="KG Second Chances Solid" panose="02000000000000000000" pitchFamily="2" charset="0"/>
              </a:rPr>
              <a:t>(6:00-8:00 pm)</a:t>
            </a:r>
            <a:endParaRPr lang="en-US" sz="1100" dirty="0">
              <a:solidFill>
                <a:srgbClr val="92D050"/>
              </a:solidFill>
              <a:latin typeface="KG Second Chances Solid" panose="02000000000000000000" pitchFamily="2" charset="0"/>
            </a:endParaRPr>
          </a:p>
          <a:p>
            <a:r>
              <a:rPr lang="en-US" sz="1100" u="sng" dirty="0" smtClean="0">
                <a:solidFill>
                  <a:srgbClr val="92D050"/>
                </a:solidFill>
                <a:latin typeface="KG Second Chances Solid" panose="02000000000000000000" pitchFamily="2" charset="0"/>
              </a:rPr>
              <a:t>Thursday, Oct. 4</a:t>
            </a:r>
            <a:r>
              <a:rPr lang="en-US" sz="1100" dirty="0" smtClean="0">
                <a:solidFill>
                  <a:srgbClr val="92D050"/>
                </a:solidFill>
                <a:latin typeface="KG Second Chances Solid" panose="02000000000000000000" pitchFamily="2" charset="0"/>
              </a:rPr>
              <a:t>: Donuts with Mom and Dad  	at the Book Fair (7:30-8:30 am)</a:t>
            </a:r>
            <a:endParaRPr lang="en-US" sz="1100" dirty="0" smtClean="0">
              <a:solidFill>
                <a:srgbClr val="92D050"/>
              </a:solidFill>
              <a:latin typeface="KG Second Chances Solid" panose="02000000000000000000" pitchFamily="2" charset="0"/>
            </a:endParaRPr>
          </a:p>
          <a:p>
            <a:r>
              <a:rPr lang="en-US" sz="1100" dirty="0" smtClean="0">
                <a:solidFill>
                  <a:srgbClr val="92D050"/>
                </a:solidFill>
                <a:latin typeface="KG Second Chances Solid" panose="02000000000000000000" pitchFamily="2" charset="0"/>
              </a:rPr>
              <a:t> </a:t>
            </a:r>
            <a:endParaRPr lang="en-US" sz="1000" u="sng" dirty="0">
              <a:solidFill>
                <a:srgbClr val="92D050"/>
              </a:solidFill>
              <a:latin typeface="KG Second Chances Solid" panose="02000000000000000000" pitchFamily="2" charset="0"/>
            </a:endParaRPr>
          </a:p>
          <a:p>
            <a:endParaRPr lang="en-US" sz="1000" u="sng" dirty="0" smtClean="0">
              <a:solidFill>
                <a:srgbClr val="92D050"/>
              </a:solidFill>
              <a:latin typeface="KG Second Chances Solid" panose="02000000000000000000" pitchFamily="2" charset="0"/>
            </a:endParaRPr>
          </a:p>
          <a:p>
            <a:r>
              <a:rPr lang="en-US" sz="1000" u="sng" dirty="0" smtClean="0">
                <a:solidFill>
                  <a:srgbClr val="92D050"/>
                </a:solidFill>
                <a:latin typeface="KG Second Chances Solid" panose="02000000000000000000" pitchFamily="2" charset="0"/>
              </a:rPr>
              <a:t>October 22, 23, 25</a:t>
            </a:r>
            <a:r>
              <a:rPr lang="en-US" sz="1000" dirty="0" smtClean="0">
                <a:solidFill>
                  <a:srgbClr val="92D050"/>
                </a:solidFill>
                <a:latin typeface="KG Second Chances Solid" panose="02000000000000000000" pitchFamily="2" charset="0"/>
              </a:rPr>
              <a:t>: Parent/Teacher Conferences </a:t>
            </a:r>
          </a:p>
          <a:p>
            <a:r>
              <a:rPr lang="en-US" sz="1000" dirty="0" smtClean="0">
                <a:solidFill>
                  <a:srgbClr val="92D050"/>
                </a:solidFill>
                <a:latin typeface="KG Second Chances Solid" panose="02000000000000000000" pitchFamily="2" charset="0"/>
              </a:rPr>
              <a:t>If you have not signed up for a time, here is the link: </a:t>
            </a:r>
            <a:r>
              <a:rPr lang="en-US" sz="1000" u="sng" dirty="0" smtClean="0">
                <a:hlinkClick r:id="rId4"/>
              </a:rPr>
              <a:t>https</a:t>
            </a:r>
            <a:r>
              <a:rPr lang="en-US" sz="1000" u="sng" dirty="0">
                <a:hlinkClick r:id="rId4"/>
              </a:rPr>
              <a:t>://</a:t>
            </a:r>
            <a:r>
              <a:rPr lang="en-US" sz="1000" u="sng" dirty="0" smtClean="0">
                <a:hlinkClick r:id="rId4"/>
              </a:rPr>
              <a:t>www.signupgenius.com/go/30E0D48ACA728A1FE3-fall</a:t>
            </a:r>
            <a:endParaRPr lang="en-US" sz="1000" u="sng" dirty="0" smtClean="0"/>
          </a:p>
          <a:p>
            <a:r>
              <a:rPr lang="en-US" sz="1000" dirty="0" smtClean="0">
                <a:solidFill>
                  <a:srgbClr val="92D050"/>
                </a:solidFill>
                <a:latin typeface="KG Second Chances Solid" panose="02000000000000000000" pitchFamily="2" charset="0"/>
              </a:rPr>
              <a:t>I </a:t>
            </a:r>
            <a:r>
              <a:rPr lang="en-US" sz="1000" dirty="0">
                <a:solidFill>
                  <a:srgbClr val="92D050"/>
                </a:solidFill>
                <a:latin typeface="KG Second Chances Solid" panose="02000000000000000000" pitchFamily="2" charset="0"/>
              </a:rPr>
              <a:t>look forward to meeting with you in October.</a:t>
            </a:r>
            <a:endParaRPr lang="en-US" sz="1000" u="sng" dirty="0" smtClean="0"/>
          </a:p>
          <a:p>
            <a:endParaRPr lang="en-US" sz="1400" dirty="0">
              <a:solidFill>
                <a:srgbClr val="92D050"/>
              </a:solidFill>
              <a:latin typeface="KG Second Chances Solid" panose="02000000000000000000" pitchFamily="2" charset="0"/>
            </a:endParaRPr>
          </a:p>
          <a:p>
            <a:pPr algn="ctr"/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11681" y="6993760"/>
            <a:ext cx="5236619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KG Second Chances Solid" panose="02000000000000000000" pitchFamily="2" charset="0"/>
              </a:rPr>
              <a:t>Here are the goals for the week:</a:t>
            </a:r>
          </a:p>
          <a:p>
            <a:r>
              <a:rPr lang="en-US" sz="1200" dirty="0">
                <a:solidFill>
                  <a:srgbClr val="00B050"/>
                </a:solidFill>
                <a:latin typeface="KG Second Chances Solid" panose="02000000000000000000" pitchFamily="2" charset="0"/>
              </a:rPr>
              <a:t>*I can read and write short u</a:t>
            </a:r>
            <a:r>
              <a:rPr lang="en-US" sz="1200" dirty="0" smtClean="0">
                <a:solidFill>
                  <a:srgbClr val="00B050"/>
                </a:solidFill>
                <a:latin typeface="KG Second Chances Solid" panose="02000000000000000000" pitchFamily="2" charset="0"/>
              </a:rPr>
              <a:t> </a:t>
            </a:r>
            <a:r>
              <a:rPr lang="en-US" sz="1200" dirty="0">
                <a:solidFill>
                  <a:srgbClr val="00B050"/>
                </a:solidFill>
                <a:latin typeface="KG Second Chances Solid" panose="02000000000000000000" pitchFamily="2" charset="0"/>
              </a:rPr>
              <a:t>words</a:t>
            </a:r>
            <a:r>
              <a:rPr lang="en-US" sz="1200" dirty="0" smtClean="0">
                <a:solidFill>
                  <a:srgbClr val="00B050"/>
                </a:solidFill>
                <a:latin typeface="KG Second Chances Solid" panose="02000000000000000000" pitchFamily="2" charset="0"/>
              </a:rPr>
              <a:t>.</a:t>
            </a:r>
          </a:p>
          <a:p>
            <a:r>
              <a:rPr lang="en-US" sz="1200" dirty="0" smtClean="0">
                <a:solidFill>
                  <a:srgbClr val="00B050"/>
                </a:solidFill>
                <a:latin typeface="KG Second Chances Solid" panose="02000000000000000000" pitchFamily="2" charset="0"/>
              </a:rPr>
              <a:t>*I can describe traits of a character in a fiction story.</a:t>
            </a:r>
          </a:p>
          <a:p>
            <a:r>
              <a:rPr lang="en-US" sz="1200" dirty="0" smtClean="0">
                <a:solidFill>
                  <a:srgbClr val="00B050"/>
                </a:solidFill>
                <a:latin typeface="KG Second Chances Solid" panose="02000000000000000000" pitchFamily="2" charset="0"/>
              </a:rPr>
              <a:t>*I can recognize fiction from nonfiction books.</a:t>
            </a:r>
          </a:p>
          <a:p>
            <a:r>
              <a:rPr lang="en-US" sz="1200" dirty="0" smtClean="0">
                <a:solidFill>
                  <a:srgbClr val="00B050"/>
                </a:solidFill>
                <a:latin typeface="KG Second Chances Solid" panose="02000000000000000000" pitchFamily="2" charset="0"/>
              </a:rPr>
              <a:t>*I can find connections between stories.</a:t>
            </a:r>
            <a:endParaRPr lang="en-US" sz="1200" dirty="0">
              <a:solidFill>
                <a:srgbClr val="00B050"/>
              </a:solidFill>
              <a:latin typeface="KG Second Chances Solid" panose="02000000000000000000" pitchFamily="2" charset="0"/>
            </a:endParaRPr>
          </a:p>
          <a:p>
            <a:r>
              <a:rPr lang="en-US" sz="1200" dirty="0">
                <a:solidFill>
                  <a:srgbClr val="00B050"/>
                </a:solidFill>
                <a:latin typeface="KG Second Chances Solid" panose="02000000000000000000" pitchFamily="2" charset="0"/>
              </a:rPr>
              <a:t>*I can capitalize the first word in a sentence.</a:t>
            </a:r>
          </a:p>
          <a:p>
            <a:r>
              <a:rPr lang="en-US" sz="1200" dirty="0">
                <a:solidFill>
                  <a:srgbClr val="00B050"/>
                </a:solidFill>
                <a:latin typeface="KG Second Chances Solid" panose="02000000000000000000" pitchFamily="2" charset="0"/>
              </a:rPr>
              <a:t>*I can </a:t>
            </a:r>
            <a:r>
              <a:rPr lang="en-US" sz="1200" dirty="0" smtClean="0">
                <a:solidFill>
                  <a:srgbClr val="00B050"/>
                </a:solidFill>
                <a:latin typeface="KG Second Chances Solid" panose="02000000000000000000" pitchFamily="2" charset="0"/>
              </a:rPr>
              <a:t>distinguish between a common and proper noun.</a:t>
            </a:r>
            <a:endParaRPr lang="en-US" sz="1200" dirty="0">
              <a:solidFill>
                <a:srgbClr val="00B050"/>
              </a:solidFill>
              <a:latin typeface="KG Second Chances Solid" panose="02000000000000000000" pitchFamily="2" charset="0"/>
            </a:endParaRPr>
          </a:p>
          <a:p>
            <a:r>
              <a:rPr lang="en-US" sz="1200" dirty="0" smtClean="0">
                <a:solidFill>
                  <a:srgbClr val="00B050"/>
                </a:solidFill>
                <a:latin typeface="KG Second Chances Solid" panose="02000000000000000000" pitchFamily="2" charset="0"/>
              </a:rPr>
              <a:t>*</a:t>
            </a:r>
            <a:r>
              <a:rPr lang="en-US" sz="1200" dirty="0">
                <a:solidFill>
                  <a:srgbClr val="00B050"/>
                </a:solidFill>
                <a:latin typeface="KG Second Chances Solid" panose="02000000000000000000" pitchFamily="2" charset="0"/>
              </a:rPr>
              <a:t>I </a:t>
            </a:r>
            <a:r>
              <a:rPr lang="en-US" sz="1200" dirty="0" smtClean="0">
                <a:solidFill>
                  <a:srgbClr val="00B050"/>
                </a:solidFill>
                <a:latin typeface="KG Second Chances Solid" panose="02000000000000000000" pitchFamily="2" charset="0"/>
              </a:rPr>
              <a:t>can explain that there are different ways to order parts,    	and that order doesn’t effect the sum.</a:t>
            </a:r>
          </a:p>
          <a:p>
            <a:r>
              <a:rPr lang="en-US" sz="1200" dirty="0">
                <a:solidFill>
                  <a:srgbClr val="00B050"/>
                </a:solidFill>
                <a:latin typeface="KG Second Chances Solid" panose="02000000000000000000" pitchFamily="2" charset="0"/>
              </a:rPr>
              <a:t>*I can </a:t>
            </a:r>
            <a:r>
              <a:rPr lang="en-US" sz="1200" dirty="0" smtClean="0">
                <a:solidFill>
                  <a:srgbClr val="00B050"/>
                </a:solidFill>
                <a:latin typeface="KG Second Chances Solid" panose="02000000000000000000" pitchFamily="2" charset="0"/>
              </a:rPr>
              <a:t>identify animals who are alike and different.</a:t>
            </a:r>
          </a:p>
          <a:p>
            <a:r>
              <a:rPr lang="en-US" sz="1200" dirty="0" smtClean="0">
                <a:solidFill>
                  <a:srgbClr val="00B050"/>
                </a:solidFill>
                <a:latin typeface="KG Second Chances Solid" panose="02000000000000000000" pitchFamily="2" charset="0"/>
              </a:rPr>
              <a:t>*I can tell how animals are like their parents and others of 	their same kind.</a:t>
            </a:r>
          </a:p>
          <a:p>
            <a:endParaRPr lang="en-US" sz="1200" dirty="0" smtClean="0">
              <a:solidFill>
                <a:srgbClr val="00B050"/>
              </a:solidFill>
              <a:latin typeface="KG Second Chances Solid" panose="02000000000000000000" pitchFamily="2" charset="0"/>
            </a:endParaRPr>
          </a:p>
          <a:p>
            <a:endParaRPr lang="en-US" sz="1200" dirty="0" smtClean="0">
              <a:solidFill>
                <a:srgbClr val="00B050"/>
              </a:solidFill>
              <a:latin typeface="KG Second Chances Solid" panose="02000000000000000000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2306</TotalTime>
  <Words>194</Words>
  <Application>Microsoft Office PowerPoint</Application>
  <PresentationFormat>Custom</PresentationFormat>
  <Paragraphs>25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KG Second Chances Solid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Maribel</dc:creator>
  <cp:lastModifiedBy>Schwabauer, Kelly J.</cp:lastModifiedBy>
  <cp:revision>18</cp:revision>
  <dcterms:created xsi:type="dcterms:W3CDTF">2015-03-30T02:08:44Z</dcterms:created>
  <dcterms:modified xsi:type="dcterms:W3CDTF">2018-09-28T16:11:25Z</dcterms:modified>
</cp:coreProperties>
</file>