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4" r:id="rId2"/>
  </p:sldIdLst>
  <p:sldSz cx="7315200" cy="960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78" autoAdjust="0"/>
    <p:restoredTop sz="94660"/>
  </p:normalViewPr>
  <p:slideViewPr>
    <p:cSldViewPr snapToGrid="0" snapToObjects="1">
      <p:cViewPr>
        <p:scale>
          <a:sx n="100" d="100"/>
          <a:sy n="100" d="100"/>
        </p:scale>
        <p:origin x="282" y="-1644"/>
      </p:cViewPr>
      <p:guideLst>
        <p:guide orient="horz" pos="3024"/>
        <p:guide pos="23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2982596"/>
            <a:ext cx="6217920" cy="205803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5440680"/>
            <a:ext cx="5120640" cy="24536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43071" y="537845"/>
            <a:ext cx="1316990" cy="114703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2101" y="537845"/>
            <a:ext cx="3829050" cy="114703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169661"/>
            <a:ext cx="6217920" cy="190690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069399"/>
            <a:ext cx="6217920" cy="21002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C7D48-4EB3-9640-A2B7-1FD2933050E9}"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210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8704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3C7D48-4EB3-9640-A2B7-1FD2933050E9}"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0" y="2149158"/>
            <a:ext cx="323215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760" y="3044825"/>
            <a:ext cx="323215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0" y="2149158"/>
            <a:ext cx="323342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020" y="3044825"/>
            <a:ext cx="323342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3C7D48-4EB3-9640-A2B7-1FD2933050E9}" type="datetimeFigureOut">
              <a:rPr lang="en-US" smtClean="0"/>
              <a:t>9/6/2018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3C7D48-4EB3-9640-A2B7-1FD2933050E9}" type="datetimeFigureOut">
              <a:rPr lang="en-US" smtClean="0"/>
              <a:t>9/6/2018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C7D48-4EB3-9640-A2B7-1FD2933050E9}" type="datetimeFigureOut">
              <a:rPr lang="en-US" smtClean="0"/>
              <a:t>9/6/2018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1" y="382270"/>
            <a:ext cx="2406650" cy="162687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040" y="382271"/>
            <a:ext cx="4089400" cy="81943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1" y="2009141"/>
            <a:ext cx="2406650"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C7D48-4EB3-9640-A2B7-1FD2933050E9}"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6720840"/>
            <a:ext cx="4389120" cy="79343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830" y="857885"/>
            <a:ext cx="4389120" cy="57607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830" y="7514273"/>
            <a:ext cx="4389120" cy="11268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C7D48-4EB3-9640-A2B7-1FD2933050E9}"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384493"/>
            <a:ext cx="6583680" cy="16002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5760" y="2240281"/>
            <a:ext cx="6583680" cy="6336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5760" y="8898891"/>
            <a:ext cx="1706880"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F33C7D48-4EB3-9640-A2B7-1FD2933050E9}" type="datetimeFigureOut">
              <a:rPr lang="en-US" smtClean="0"/>
              <a:t>9/6/2018</a:t>
            </a:fld>
            <a:endParaRPr lang="en-US"/>
          </a:p>
        </p:txBody>
      </p:sp>
      <p:sp>
        <p:nvSpPr>
          <p:cNvPr id="5" name="Footer Placeholder 4"/>
          <p:cNvSpPr>
            <a:spLocks noGrp="1"/>
          </p:cNvSpPr>
          <p:nvPr>
            <p:ph type="ftr" sz="quarter" idx="3"/>
          </p:nvPr>
        </p:nvSpPr>
        <p:spPr>
          <a:xfrm>
            <a:off x="2499360" y="8898891"/>
            <a:ext cx="2316480"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242560" y="8898891"/>
            <a:ext cx="1706880"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BAF68FB7-761F-054D-A254-D0C26B5291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91320" y="1465521"/>
            <a:ext cx="4608128" cy="1677382"/>
          </a:xfrm>
          <a:prstGeom prst="rect">
            <a:avLst/>
          </a:prstGeom>
          <a:noFill/>
        </p:spPr>
        <p:txBody>
          <a:bodyPr wrap="square" rtlCol="0">
            <a:spAutoFit/>
          </a:bodyPr>
          <a:lstStyle/>
          <a:p>
            <a:pPr algn="ctr"/>
            <a:r>
              <a:rPr lang="en-US" dirty="0" smtClean="0"/>
              <a:t> </a:t>
            </a:r>
            <a:r>
              <a:rPr lang="en-US" sz="3200" dirty="0">
                <a:latin typeface="KG Second Chances Solid" panose="02000000000000000000" pitchFamily="2" charset="0"/>
              </a:rPr>
              <a:t>Mrs. </a:t>
            </a:r>
            <a:r>
              <a:rPr lang="en-US" sz="3200" dirty="0" err="1">
                <a:latin typeface="KG Second Chances Solid" panose="02000000000000000000" pitchFamily="2" charset="0"/>
              </a:rPr>
              <a:t>Schwabauer’s</a:t>
            </a:r>
            <a:endParaRPr lang="en-US" sz="3200" dirty="0">
              <a:latin typeface="KG Second Chances Solid" panose="02000000000000000000" pitchFamily="2" charset="0"/>
            </a:endParaRPr>
          </a:p>
          <a:p>
            <a:pPr algn="ctr"/>
            <a:r>
              <a:rPr lang="en-US" sz="3200" dirty="0">
                <a:latin typeface="KG Second Chances Solid" panose="02000000000000000000" pitchFamily="2" charset="0"/>
              </a:rPr>
              <a:t>First Grade</a:t>
            </a:r>
          </a:p>
          <a:p>
            <a:pPr algn="ctr"/>
            <a:endParaRPr lang="en-US" sz="1050" dirty="0">
              <a:latin typeface="KG Second Chances Solid" panose="02000000000000000000" pitchFamily="2" charset="0"/>
            </a:endParaRPr>
          </a:p>
          <a:p>
            <a:pPr algn="ctr"/>
            <a:r>
              <a:rPr lang="en-US" sz="1050" dirty="0">
                <a:latin typeface="KG Second Chances Solid" panose="02000000000000000000" pitchFamily="2" charset="0"/>
              </a:rPr>
              <a:t>Week of </a:t>
            </a:r>
            <a:r>
              <a:rPr lang="en-US" sz="1050" dirty="0" smtClean="0">
                <a:latin typeface="KG Second Chances Solid" panose="02000000000000000000" pitchFamily="2" charset="0"/>
              </a:rPr>
              <a:t>September 4-7, </a:t>
            </a:r>
            <a:r>
              <a:rPr lang="en-US" sz="1050" dirty="0">
                <a:latin typeface="KG Second Chances Solid" panose="02000000000000000000" pitchFamily="2" charset="0"/>
              </a:rPr>
              <a:t>2018</a:t>
            </a:r>
          </a:p>
          <a:p>
            <a:pPr algn="ctr"/>
            <a:endParaRPr lang="en-US" dirty="0"/>
          </a:p>
        </p:txBody>
      </p:sp>
      <p:sp>
        <p:nvSpPr>
          <p:cNvPr id="3" name="TextBox 2"/>
          <p:cNvSpPr txBox="1"/>
          <p:nvPr/>
        </p:nvSpPr>
        <p:spPr>
          <a:xfrm>
            <a:off x="211681" y="3759964"/>
            <a:ext cx="3175212" cy="2677656"/>
          </a:xfrm>
          <a:prstGeom prst="rect">
            <a:avLst/>
          </a:prstGeom>
          <a:noFill/>
        </p:spPr>
        <p:txBody>
          <a:bodyPr wrap="square" rtlCol="0">
            <a:spAutoFit/>
          </a:bodyPr>
          <a:lstStyle/>
          <a:p>
            <a:r>
              <a:rPr lang="en-US" sz="1200" dirty="0" smtClean="0">
                <a:solidFill>
                  <a:srgbClr val="00B0F0"/>
                </a:solidFill>
              </a:rPr>
              <a:t>*Bag Books were sent home on Tuesday.  These are for students to read and return the following Monday (or the first day in the week).  These are not supposed to be too challenging, they are more about practice.  </a:t>
            </a:r>
            <a:r>
              <a:rPr lang="en-US" sz="1200" dirty="0" smtClean="0">
                <a:solidFill>
                  <a:srgbClr val="00B0F0"/>
                </a:solidFill>
              </a:rPr>
              <a:t>The paper inside the bag explains how to fill out the chart.  Thank you for reading with your student.</a:t>
            </a:r>
          </a:p>
          <a:p>
            <a:r>
              <a:rPr lang="en-US" sz="1200" dirty="0" smtClean="0">
                <a:solidFill>
                  <a:srgbClr val="00B0F0"/>
                </a:solidFill>
              </a:rPr>
              <a:t>*We had an all-school assembly on Friday to kick off our school-wide discipline plan.  We will do lots of things to learn about making good choices.  Please ask your student about Pride Paws, as I am sure they will be excited to tell you about them.</a:t>
            </a:r>
          </a:p>
          <a:p>
            <a:r>
              <a:rPr lang="en-US" sz="1200" dirty="0" smtClean="0">
                <a:solidFill>
                  <a:srgbClr val="00B0F0"/>
                </a:solidFill>
              </a:rPr>
              <a:t>  </a:t>
            </a:r>
            <a:endParaRPr lang="en-US" sz="1200" dirty="0">
              <a:solidFill>
                <a:srgbClr val="00B0F0"/>
              </a:solidFill>
            </a:endParaRPr>
          </a:p>
        </p:txBody>
      </p:sp>
      <p:sp>
        <p:nvSpPr>
          <p:cNvPr id="4" name="TextBox 3"/>
          <p:cNvSpPr txBox="1"/>
          <p:nvPr/>
        </p:nvSpPr>
        <p:spPr>
          <a:xfrm>
            <a:off x="3614857" y="3826639"/>
            <a:ext cx="3484591" cy="2031325"/>
          </a:xfrm>
          <a:prstGeom prst="rect">
            <a:avLst/>
          </a:prstGeom>
          <a:noFill/>
        </p:spPr>
        <p:txBody>
          <a:bodyPr wrap="square" rtlCol="0">
            <a:spAutoFit/>
          </a:bodyPr>
          <a:lstStyle/>
          <a:p>
            <a:endParaRPr lang="en-US" u="sng" dirty="0" smtClean="0">
              <a:solidFill>
                <a:srgbClr val="92D050"/>
              </a:solidFill>
              <a:latin typeface="KG Second Chances Solid" panose="02000000000000000000" pitchFamily="2" charset="0"/>
            </a:endParaRPr>
          </a:p>
          <a:p>
            <a:r>
              <a:rPr lang="en-US" u="sng" dirty="0" smtClean="0">
                <a:solidFill>
                  <a:srgbClr val="92D050"/>
                </a:solidFill>
                <a:latin typeface="KG Second Chances Solid" panose="02000000000000000000" pitchFamily="2" charset="0"/>
              </a:rPr>
              <a:t>September </a:t>
            </a:r>
            <a:r>
              <a:rPr lang="en-US" u="sng" dirty="0">
                <a:solidFill>
                  <a:srgbClr val="92D050"/>
                </a:solidFill>
                <a:latin typeface="KG Second Chances Solid" panose="02000000000000000000" pitchFamily="2" charset="0"/>
              </a:rPr>
              <a:t>7</a:t>
            </a:r>
            <a:r>
              <a:rPr lang="en-US" dirty="0">
                <a:solidFill>
                  <a:srgbClr val="92D050"/>
                </a:solidFill>
                <a:latin typeface="KG Second Chances Solid" panose="02000000000000000000" pitchFamily="2" charset="0"/>
              </a:rPr>
              <a:t>: OTE </a:t>
            </a:r>
            <a:r>
              <a:rPr lang="en-US" dirty="0" smtClean="0">
                <a:solidFill>
                  <a:srgbClr val="92D050"/>
                </a:solidFill>
                <a:latin typeface="KG Second Chances Solid" panose="02000000000000000000" pitchFamily="2" charset="0"/>
              </a:rPr>
              <a:t>Carnival</a:t>
            </a:r>
            <a:endParaRPr lang="en-US" dirty="0">
              <a:solidFill>
                <a:srgbClr val="92D050"/>
              </a:solidFill>
              <a:latin typeface="KG Second Chances Solid" panose="02000000000000000000" pitchFamily="2" charset="0"/>
            </a:endParaRPr>
          </a:p>
          <a:p>
            <a:r>
              <a:rPr lang="en-US" u="sng" dirty="0">
                <a:solidFill>
                  <a:srgbClr val="92D050"/>
                </a:solidFill>
                <a:latin typeface="KG Second Chances Solid" panose="02000000000000000000" pitchFamily="2" charset="0"/>
              </a:rPr>
              <a:t>September 11</a:t>
            </a:r>
            <a:r>
              <a:rPr lang="en-US" dirty="0">
                <a:solidFill>
                  <a:srgbClr val="92D050"/>
                </a:solidFill>
                <a:latin typeface="KG Second Chances Solid" panose="02000000000000000000" pitchFamily="2" charset="0"/>
              </a:rPr>
              <a:t>: Picture Day</a:t>
            </a:r>
          </a:p>
          <a:p>
            <a:r>
              <a:rPr lang="en-US" u="sng" dirty="0">
                <a:solidFill>
                  <a:srgbClr val="92D050"/>
                </a:solidFill>
                <a:latin typeface="KG Second Chances Solid" panose="02000000000000000000" pitchFamily="2" charset="0"/>
              </a:rPr>
              <a:t>September 14</a:t>
            </a:r>
            <a:r>
              <a:rPr lang="en-US" dirty="0">
                <a:solidFill>
                  <a:srgbClr val="92D050"/>
                </a:solidFill>
                <a:latin typeface="KG Second Chances Solid" panose="02000000000000000000" pitchFamily="2" charset="0"/>
              </a:rPr>
              <a:t>: No School/</a:t>
            </a:r>
          </a:p>
          <a:p>
            <a:r>
              <a:rPr lang="en-US" dirty="0">
                <a:solidFill>
                  <a:srgbClr val="92D050"/>
                </a:solidFill>
                <a:latin typeface="KG Second Chances Solid" panose="02000000000000000000" pitchFamily="2" charset="0"/>
              </a:rPr>
              <a:t>	Professional </a:t>
            </a:r>
            <a:r>
              <a:rPr lang="en-US" dirty="0" smtClean="0">
                <a:solidFill>
                  <a:srgbClr val="92D050"/>
                </a:solidFill>
                <a:latin typeface="KG Second Chances Solid" panose="02000000000000000000" pitchFamily="2" charset="0"/>
              </a:rPr>
              <a:t> 	Development</a:t>
            </a:r>
            <a:endParaRPr lang="en-US" dirty="0">
              <a:solidFill>
                <a:srgbClr val="92D050"/>
              </a:solidFill>
              <a:latin typeface="KG Second Chances Solid" panose="02000000000000000000" pitchFamily="2" charset="0"/>
            </a:endParaRPr>
          </a:p>
          <a:p>
            <a:pPr algn="ctr"/>
            <a:endParaRPr lang="en-US" dirty="0"/>
          </a:p>
        </p:txBody>
      </p:sp>
      <p:sp>
        <p:nvSpPr>
          <p:cNvPr id="5" name="TextBox 4"/>
          <p:cNvSpPr txBox="1"/>
          <p:nvPr/>
        </p:nvSpPr>
        <p:spPr>
          <a:xfrm>
            <a:off x="211680" y="7029449"/>
            <a:ext cx="5236619" cy="2123658"/>
          </a:xfrm>
          <a:prstGeom prst="rect">
            <a:avLst/>
          </a:prstGeom>
          <a:noFill/>
        </p:spPr>
        <p:txBody>
          <a:bodyPr wrap="square" rtlCol="0">
            <a:spAutoFit/>
          </a:bodyPr>
          <a:lstStyle/>
          <a:p>
            <a:r>
              <a:rPr lang="en-US" sz="1200" dirty="0">
                <a:latin typeface="KG Second Chances Solid" panose="02000000000000000000" pitchFamily="2" charset="0"/>
              </a:rPr>
              <a:t>Here are the goals for the week:</a:t>
            </a:r>
          </a:p>
          <a:p>
            <a:r>
              <a:rPr lang="en-US" sz="1200" dirty="0">
                <a:solidFill>
                  <a:srgbClr val="00B050"/>
                </a:solidFill>
                <a:latin typeface="KG Second Chances Solid" panose="02000000000000000000" pitchFamily="2" charset="0"/>
              </a:rPr>
              <a:t>*I can read and write short </a:t>
            </a:r>
            <a:r>
              <a:rPr lang="en-US" sz="1200" dirty="0" smtClean="0">
                <a:solidFill>
                  <a:srgbClr val="00B050"/>
                </a:solidFill>
                <a:latin typeface="KG Second Chances Solid" panose="02000000000000000000" pitchFamily="2" charset="0"/>
              </a:rPr>
              <a:t>i </a:t>
            </a:r>
            <a:r>
              <a:rPr lang="en-US" sz="1200" dirty="0">
                <a:solidFill>
                  <a:srgbClr val="00B050"/>
                </a:solidFill>
                <a:latin typeface="KG Second Chances Solid" panose="02000000000000000000" pitchFamily="2" charset="0"/>
              </a:rPr>
              <a:t>words.</a:t>
            </a:r>
          </a:p>
          <a:p>
            <a:r>
              <a:rPr lang="en-US" sz="1200" dirty="0">
                <a:solidFill>
                  <a:srgbClr val="00B050"/>
                </a:solidFill>
                <a:latin typeface="KG Second Chances Solid" panose="02000000000000000000" pitchFamily="2" charset="0"/>
              </a:rPr>
              <a:t>*I can capitalize the first word in a sentence.</a:t>
            </a:r>
          </a:p>
          <a:p>
            <a:r>
              <a:rPr lang="en-US" sz="1200" dirty="0">
                <a:solidFill>
                  <a:srgbClr val="00B050"/>
                </a:solidFill>
                <a:latin typeface="KG Second Chances Solid" panose="02000000000000000000" pitchFamily="2" charset="0"/>
              </a:rPr>
              <a:t>*I can </a:t>
            </a:r>
            <a:r>
              <a:rPr lang="en-US" sz="1200" dirty="0" smtClean="0">
                <a:solidFill>
                  <a:srgbClr val="00B050"/>
                </a:solidFill>
                <a:latin typeface="KG Second Chances Solid" panose="02000000000000000000" pitchFamily="2" charset="0"/>
              </a:rPr>
              <a:t>distinguish between a common and proper noun.</a:t>
            </a:r>
            <a:endParaRPr lang="en-US" sz="1200" dirty="0">
              <a:solidFill>
                <a:srgbClr val="00B050"/>
              </a:solidFill>
              <a:latin typeface="KG Second Chances Solid" panose="02000000000000000000" pitchFamily="2" charset="0"/>
            </a:endParaRPr>
          </a:p>
          <a:p>
            <a:r>
              <a:rPr lang="en-US" sz="1200" dirty="0">
                <a:solidFill>
                  <a:srgbClr val="00B050"/>
                </a:solidFill>
                <a:latin typeface="KG Second Chances Solid" panose="02000000000000000000" pitchFamily="2" charset="0"/>
              </a:rPr>
              <a:t>*I can </a:t>
            </a:r>
            <a:r>
              <a:rPr lang="en-US" sz="1200" dirty="0" smtClean="0">
                <a:solidFill>
                  <a:srgbClr val="00B050"/>
                </a:solidFill>
                <a:latin typeface="KG Second Chances Solid" panose="02000000000000000000" pitchFamily="2" charset="0"/>
              </a:rPr>
              <a:t>name different types of homes and community settings.</a:t>
            </a:r>
            <a:endParaRPr lang="en-US" sz="1200" dirty="0">
              <a:solidFill>
                <a:srgbClr val="00B050"/>
              </a:solidFill>
              <a:latin typeface="KG Second Chances Solid" panose="02000000000000000000" pitchFamily="2" charset="0"/>
            </a:endParaRPr>
          </a:p>
          <a:p>
            <a:r>
              <a:rPr lang="en-US" sz="1200" dirty="0">
                <a:solidFill>
                  <a:srgbClr val="00B050"/>
                </a:solidFill>
                <a:latin typeface="KG Second Chances Solid" panose="02000000000000000000" pitchFamily="2" charset="0"/>
              </a:rPr>
              <a:t>*I can </a:t>
            </a:r>
            <a:r>
              <a:rPr lang="en-US" sz="1200" dirty="0" smtClean="0">
                <a:solidFill>
                  <a:srgbClr val="00B050"/>
                </a:solidFill>
                <a:latin typeface="KG Second Chances Solid" panose="02000000000000000000" pitchFamily="2" charset="0"/>
              </a:rPr>
              <a:t>name solid figures.</a:t>
            </a:r>
            <a:endParaRPr lang="en-US" sz="1200" dirty="0">
              <a:solidFill>
                <a:srgbClr val="00B050"/>
              </a:solidFill>
              <a:latin typeface="KG Second Chances Solid" panose="02000000000000000000" pitchFamily="2" charset="0"/>
            </a:endParaRPr>
          </a:p>
          <a:p>
            <a:r>
              <a:rPr lang="en-US" sz="1200" dirty="0">
                <a:solidFill>
                  <a:srgbClr val="00B050"/>
                </a:solidFill>
                <a:latin typeface="KG Second Chances Solid" panose="02000000000000000000" pitchFamily="2" charset="0"/>
              </a:rPr>
              <a:t>*I can </a:t>
            </a:r>
            <a:r>
              <a:rPr lang="en-US" sz="1200" dirty="0" smtClean="0">
                <a:solidFill>
                  <a:srgbClr val="00B050"/>
                </a:solidFill>
                <a:latin typeface="KG Second Chances Solid" panose="02000000000000000000" pitchFamily="2" charset="0"/>
              </a:rPr>
              <a:t>give characteristics of solid figures (surfaces, vertices).</a:t>
            </a:r>
          </a:p>
          <a:p>
            <a:r>
              <a:rPr lang="en-US" sz="1200" dirty="0" smtClean="0">
                <a:solidFill>
                  <a:srgbClr val="00B050"/>
                </a:solidFill>
                <a:latin typeface="KG Second Chances Solid" panose="02000000000000000000" pitchFamily="2" charset="0"/>
              </a:rPr>
              <a:t>*I can tell what a responsible citizen does in a community.</a:t>
            </a:r>
            <a:endParaRPr lang="en-US" sz="1200" dirty="0">
              <a:solidFill>
                <a:srgbClr val="00B050"/>
              </a:solidFill>
              <a:latin typeface="KG Second Chances Solid" panose="02000000000000000000" pitchFamily="2" charset="0"/>
            </a:endParaRPr>
          </a:p>
          <a:p>
            <a:r>
              <a:rPr lang="en-US" sz="1200" dirty="0">
                <a:solidFill>
                  <a:srgbClr val="00B050"/>
                </a:solidFill>
                <a:latin typeface="KG Second Chances Solid" panose="02000000000000000000" pitchFamily="2" charset="0"/>
              </a:rPr>
              <a:t>*I can work independently.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383</TotalTime>
  <Words>236</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KG Second Chances Solid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Maribel</dc:creator>
  <cp:lastModifiedBy>Schwabauer, Kelly J.</cp:lastModifiedBy>
  <cp:revision>6</cp:revision>
  <dcterms:created xsi:type="dcterms:W3CDTF">2015-03-30T02:08:44Z</dcterms:created>
  <dcterms:modified xsi:type="dcterms:W3CDTF">2018-09-06T18:39:14Z</dcterms:modified>
</cp:coreProperties>
</file>